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6"/>
  </p:notesMasterIdLst>
  <p:sldIdLst>
    <p:sldId id="256" r:id="rId2"/>
    <p:sldId id="257" r:id="rId3"/>
    <p:sldId id="263" r:id="rId4"/>
    <p:sldId id="279" r:id="rId5"/>
    <p:sldId id="258" r:id="rId6"/>
    <p:sldId id="277" r:id="rId7"/>
    <p:sldId id="274" r:id="rId8"/>
    <p:sldId id="275" r:id="rId9"/>
    <p:sldId id="276" r:id="rId10"/>
    <p:sldId id="268" r:id="rId11"/>
    <p:sldId id="259" r:id="rId12"/>
    <p:sldId id="264" r:id="rId13"/>
    <p:sldId id="273" r:id="rId14"/>
    <p:sldId id="265" r:id="rId15"/>
    <p:sldId id="280" r:id="rId16"/>
    <p:sldId id="266" r:id="rId17"/>
    <p:sldId id="267" r:id="rId18"/>
    <p:sldId id="269" r:id="rId19"/>
    <p:sldId id="270" r:id="rId20"/>
    <p:sldId id="271" r:id="rId21"/>
    <p:sldId id="260" r:id="rId22"/>
    <p:sldId id="272" r:id="rId23"/>
    <p:sldId id="261" r:id="rId24"/>
    <p:sldId id="281"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29DD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55476" autoAdjust="0"/>
  </p:normalViewPr>
  <p:slideViewPr>
    <p:cSldViewPr>
      <p:cViewPr>
        <p:scale>
          <a:sx n="70" d="100"/>
          <a:sy n="70" d="100"/>
        </p:scale>
        <p:origin x="-2094" y="29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DA766F-EF1C-4669-8C67-66E89BABBDC0}" type="datetimeFigureOut">
              <a:rPr lang="ru-RU" smtClean="0"/>
              <a:pPr/>
              <a:t>11.02.2012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50C5DF-0342-46A6-BA86-AC907E012B49}" type="slidenum">
              <a:rPr lang="ru-RU" smtClean="0"/>
              <a:pPr/>
              <a:t>‹#›</a:t>
            </a:fld>
            <a:endParaRPr lang="ru-RU"/>
          </a:p>
        </p:txBody>
      </p:sp>
    </p:spTree>
    <p:extLst>
      <p:ext uri="{BB962C8B-B14F-4D97-AF65-F5344CB8AC3E}">
        <p14:creationId xmlns:p14="http://schemas.microsoft.com/office/powerpoint/2010/main" xmlns="" val="394922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unicore.eu/unicore/architecture/client-layer.php"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en.wikipedia.org/wiki/SAGA"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ogf.or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550C5DF-0342-46A6-BA86-AC907E012B49}" type="slidenum">
              <a:rPr lang="ru-RU" smtClean="0"/>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550C5DF-0342-46A6-BA86-AC907E012B49}" type="slidenum">
              <a:rPr lang="ru-RU" smtClean="0"/>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Target: wide range of users with varying expertise</a:t>
            </a:r>
          </a:p>
          <a:p>
            <a:r>
              <a:rPr lang="en-US" dirty="0" smtClean="0"/>
              <a:t> Intuitive yet powerful</a:t>
            </a:r>
          </a:p>
          <a:p>
            <a:r>
              <a:rPr lang="en-US" dirty="0" smtClean="0"/>
              <a:t> Both graphical and </a:t>
            </a:r>
            <a:r>
              <a:rPr lang="en-US" dirty="0" err="1" smtClean="0"/>
              <a:t>commandline</a:t>
            </a:r>
            <a:r>
              <a:rPr lang="en-US" dirty="0" smtClean="0"/>
              <a:t> clients</a:t>
            </a:r>
          </a:p>
          <a:p>
            <a:r>
              <a:rPr lang="en-US" dirty="0" smtClean="0"/>
              <a:t> Extensible and maintainable</a:t>
            </a:r>
          </a:p>
          <a:p>
            <a:r>
              <a:rPr lang="en-US" dirty="0" smtClean="0"/>
              <a:t> Ease of application integration</a:t>
            </a:r>
          </a:p>
          <a:p>
            <a:r>
              <a:rPr lang="en-US" dirty="0" smtClean="0"/>
              <a:t> Many Supported Operating Systems:</a:t>
            </a:r>
          </a:p>
          <a:p>
            <a:r>
              <a:rPr lang="en-US" dirty="0" smtClean="0"/>
              <a:t> </a:t>
            </a:r>
            <a:r>
              <a:rPr lang="en-US" dirty="0" err="1" smtClean="0"/>
              <a:t>UNIXes</a:t>
            </a:r>
            <a:r>
              <a:rPr lang="en-US" dirty="0" smtClean="0"/>
              <a:t>, Windows 2000/XP, (</a:t>
            </a:r>
            <a:r>
              <a:rPr lang="en-US" dirty="0" err="1" smtClean="0"/>
              <a:t>MacOS</a:t>
            </a:r>
            <a:r>
              <a:rPr lang="en-US" dirty="0" smtClean="0"/>
              <a:t> X)</a:t>
            </a:r>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11</a:t>
            </a:fld>
            <a:endParaRPr lang="ru-RU"/>
          </a:p>
        </p:txBody>
      </p:sp>
    </p:spTree>
    <p:extLst>
      <p:ext uri="{BB962C8B-B14F-4D97-AF65-F5344CB8AC3E}">
        <p14:creationId xmlns:p14="http://schemas.microsoft.com/office/powerpoint/2010/main" xmlns="" val="3127461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 Run jobs, get status, get output, transfer files </a:t>
            </a:r>
          </a:p>
          <a:p>
            <a:r>
              <a:rPr lang="en-US" dirty="0" smtClean="0"/>
              <a:t> Administrative use : list jobs, clean up, etc.</a:t>
            </a:r>
          </a:p>
          <a:p>
            <a:r>
              <a:rPr lang="en-US" dirty="0" smtClean="0"/>
              <a:t> Extensible: add command</a:t>
            </a:r>
            <a:endParaRPr lang="ru-RU" dirty="0" smtClean="0"/>
          </a:p>
          <a:p>
            <a:endParaRPr lang="ru-RU" dirty="0" smtClean="0"/>
          </a:p>
          <a:p>
            <a:r>
              <a:rPr lang="en-US" dirty="0" smtClean="0"/>
              <a:t>Allows to specify</a:t>
            </a:r>
          </a:p>
          <a:p>
            <a:r>
              <a:rPr lang="en-US" dirty="0" smtClean="0"/>
              <a:t>– Executable</a:t>
            </a:r>
          </a:p>
          <a:p>
            <a:r>
              <a:rPr lang="en-US" dirty="0" smtClean="0"/>
              <a:t>• </a:t>
            </a:r>
            <a:r>
              <a:rPr lang="en-US" dirty="0" err="1" smtClean="0"/>
              <a:t>Unicore</a:t>
            </a:r>
            <a:r>
              <a:rPr lang="en-US" dirty="0" smtClean="0"/>
              <a:t> Application (</a:t>
            </a:r>
            <a:r>
              <a:rPr lang="en-US" dirty="0" err="1" smtClean="0"/>
              <a:t>name+version</a:t>
            </a:r>
            <a:r>
              <a:rPr lang="en-US" dirty="0" smtClean="0"/>
              <a:t>) or path to</a:t>
            </a:r>
          </a:p>
          <a:p>
            <a:r>
              <a:rPr lang="en-US" dirty="0" smtClean="0"/>
              <a:t>executable (e.g. „/bin/date“) on the remote system</a:t>
            </a:r>
          </a:p>
          <a:p>
            <a:r>
              <a:rPr lang="en-US" dirty="0" smtClean="0"/>
              <a:t>• Arguments</a:t>
            </a:r>
          </a:p>
          <a:p>
            <a:r>
              <a:rPr lang="en-US" dirty="0" smtClean="0"/>
              <a:t>• Environment variables</a:t>
            </a:r>
          </a:p>
          <a:p>
            <a:r>
              <a:rPr lang="en-US" dirty="0" smtClean="0"/>
              <a:t>– Local files to stage in</a:t>
            </a:r>
          </a:p>
          <a:p>
            <a:r>
              <a:rPr lang="en-US" dirty="0" smtClean="0"/>
              <a:t>– Remote files to stage in</a:t>
            </a:r>
          </a:p>
          <a:p>
            <a:r>
              <a:rPr lang="en-US" dirty="0" smtClean="0"/>
              <a:t>– Result files to stage out</a:t>
            </a:r>
          </a:p>
          <a:p>
            <a:r>
              <a:rPr lang="en-US" dirty="0" smtClean="0"/>
              <a:t>– Result files to export to local</a:t>
            </a:r>
          </a:p>
          <a:p>
            <a:r>
              <a:rPr lang="en-US" dirty="0" smtClean="0"/>
              <a:t>• Simple ASCII format (JSON)</a:t>
            </a:r>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12</a:t>
            </a:fld>
            <a:endParaRPr lang="ru-RU"/>
          </a:p>
        </p:txBody>
      </p:sp>
    </p:spTree>
    <p:extLst>
      <p:ext uri="{BB962C8B-B14F-4D97-AF65-F5344CB8AC3E}">
        <p14:creationId xmlns:p14="http://schemas.microsoft.com/office/powerpoint/2010/main" xmlns="" val="8013431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 Run jobs, get status, get output, transfer files </a:t>
            </a:r>
          </a:p>
          <a:p>
            <a:r>
              <a:rPr lang="en-US" dirty="0" smtClean="0"/>
              <a:t> Administrative use : list jobs, clean up, etc.</a:t>
            </a:r>
          </a:p>
          <a:p>
            <a:r>
              <a:rPr lang="en-US" dirty="0" smtClean="0"/>
              <a:t> Extensible: add command</a:t>
            </a:r>
            <a:endParaRPr lang="ru-RU" dirty="0" smtClean="0"/>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Set </a:t>
            </a:r>
            <a:r>
              <a:rPr lang="en-US" dirty="0" err="1" smtClean="0"/>
              <a:t>keystore</a:t>
            </a:r>
            <a:r>
              <a:rPr lang="en-US" dirty="0" smtClean="0"/>
              <a:t> and passphrase </a:t>
            </a:r>
          </a:p>
          <a:p>
            <a:r>
              <a:rPr lang="en-US" dirty="0" smtClean="0"/>
              <a:t> Enter Registry URL</a:t>
            </a:r>
          </a:p>
          <a:p>
            <a:r>
              <a:rPr lang="en-US" dirty="0" smtClean="0"/>
              <a:t> Select default output directory for files</a:t>
            </a:r>
          </a:p>
          <a:p>
            <a:r>
              <a:rPr lang="en-US" dirty="0" smtClean="0"/>
              <a:t> For convenience: options (e.g. ­­verbose, ­­recursive)</a:t>
            </a:r>
            <a:endParaRPr lang="ru-RU" dirty="0" smtClean="0"/>
          </a:p>
          <a:p>
            <a:endParaRPr lang="ru-RU" dirty="0" smtClean="0"/>
          </a:p>
          <a:p>
            <a:r>
              <a:rPr lang="en-US" sz="1200" b="0" i="0" kern="1200" dirty="0" smtClean="0">
                <a:solidFill>
                  <a:schemeClr val="tx1"/>
                </a:solidFill>
                <a:effectLst/>
                <a:latin typeface="+mn-lt"/>
                <a:ea typeface="+mn-ea"/>
                <a:cs typeface="+mn-cs"/>
              </a:rPr>
              <a:t>New commands can easily be added, and the "run-groovy" command allows the execution of scripts written in the Groovy programming language.</a:t>
            </a:r>
            <a:endParaRPr lang="ru-RU" sz="1200" b="0" i="0" kern="1200" dirty="0" smtClean="0">
              <a:solidFill>
                <a:schemeClr val="tx1"/>
              </a:solidFill>
              <a:effectLst/>
              <a:latin typeface="+mn-lt"/>
              <a:ea typeface="+mn-ea"/>
              <a:cs typeface="+mn-cs"/>
            </a:endParaRPr>
          </a:p>
          <a:p>
            <a:endParaRPr lang="ru-RU" dirty="0" smtClean="0"/>
          </a:p>
          <a:p>
            <a:r>
              <a:rPr lang="en-US" dirty="0" smtClean="0"/>
              <a:t>UCC: Additional features</a:t>
            </a:r>
          </a:p>
          <a:p>
            <a:r>
              <a:rPr lang="en-US" dirty="0" smtClean="0"/>
              <a:t> </a:t>
            </a:r>
            <a:r>
              <a:rPr lang="en-US" dirty="0" err="1" smtClean="0"/>
              <a:t>Chemomentum</a:t>
            </a:r>
            <a:r>
              <a:rPr lang="en-US" dirty="0" smtClean="0"/>
              <a:t> workflow extension</a:t>
            </a:r>
          </a:p>
          <a:p>
            <a:r>
              <a:rPr lang="ru-RU" dirty="0" smtClean="0"/>
              <a:t>	</a:t>
            </a:r>
            <a:r>
              <a:rPr lang="en-US" dirty="0" smtClean="0"/>
              <a:t> </a:t>
            </a:r>
            <a:r>
              <a:rPr lang="en-US" dirty="0" err="1" smtClean="0"/>
              <a:t>Submisson</a:t>
            </a:r>
            <a:endParaRPr lang="en-US" dirty="0" smtClean="0"/>
          </a:p>
          <a:p>
            <a:r>
              <a:rPr lang="ru-RU" dirty="0" smtClean="0"/>
              <a:t>	</a:t>
            </a:r>
            <a:r>
              <a:rPr lang="en-US" dirty="0" smtClean="0"/>
              <a:t> Monitoring / Tracing</a:t>
            </a:r>
          </a:p>
          <a:p>
            <a:r>
              <a:rPr lang="ru-RU" dirty="0" smtClean="0"/>
              <a:t>	</a:t>
            </a:r>
            <a:r>
              <a:rPr lang="en-US" dirty="0" smtClean="0"/>
              <a:t> Logical filenames</a:t>
            </a:r>
          </a:p>
          <a:p>
            <a:r>
              <a:rPr lang="ru-RU" dirty="0" smtClean="0"/>
              <a:t>	</a:t>
            </a:r>
            <a:r>
              <a:rPr lang="en-US" dirty="0" smtClean="0"/>
              <a:t> Service check</a:t>
            </a:r>
          </a:p>
          <a:p>
            <a:r>
              <a:rPr lang="en-US" dirty="0" smtClean="0"/>
              <a:t> Batch mode</a:t>
            </a:r>
          </a:p>
          <a:p>
            <a:r>
              <a:rPr lang="ru-RU" dirty="0" smtClean="0"/>
              <a:t>	</a:t>
            </a:r>
            <a:r>
              <a:rPr lang="en-US" dirty="0" smtClean="0"/>
              <a:t> Submit all jobs in a designated directory</a:t>
            </a:r>
          </a:p>
          <a:p>
            <a:r>
              <a:rPr lang="ru-RU" dirty="0" smtClean="0"/>
              <a:t>	</a:t>
            </a:r>
            <a:r>
              <a:rPr lang="en-US" dirty="0" smtClean="0"/>
              <a:t> Follow mode</a:t>
            </a:r>
          </a:p>
          <a:p>
            <a:r>
              <a:rPr lang="ru-RU" dirty="0" smtClean="0"/>
              <a:t>	</a:t>
            </a:r>
            <a:r>
              <a:rPr lang="en-US" dirty="0" smtClean="0"/>
              <a:t> </a:t>
            </a:r>
            <a:r>
              <a:rPr lang="en-US" dirty="0" err="1" smtClean="0"/>
              <a:t>XMLSpaces</a:t>
            </a:r>
            <a:r>
              <a:rPr lang="en-US" dirty="0" smtClean="0"/>
              <a:t> based matchmaking</a:t>
            </a:r>
          </a:p>
          <a:p>
            <a:r>
              <a:rPr lang="en-US" dirty="0" smtClean="0"/>
              <a:t> Common Information Service (CIS) extension</a:t>
            </a:r>
          </a:p>
          <a:p>
            <a:r>
              <a:rPr lang="ru-RU" dirty="0" smtClean="0"/>
              <a:t>	</a:t>
            </a:r>
            <a:r>
              <a:rPr lang="en-US" dirty="0" smtClean="0"/>
              <a:t> Query</a:t>
            </a:r>
          </a:p>
          <a:p>
            <a:r>
              <a:rPr lang="ru-RU" dirty="0" smtClean="0"/>
              <a:t>	</a:t>
            </a:r>
            <a:r>
              <a:rPr lang="en-US" dirty="0" smtClean="0"/>
              <a:t> Add, remove &amp; list information provider</a:t>
            </a:r>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13</a:t>
            </a:fld>
            <a:endParaRPr lang="ru-RU"/>
          </a:p>
        </p:txBody>
      </p:sp>
    </p:spTree>
    <p:extLst>
      <p:ext uri="{BB962C8B-B14F-4D97-AF65-F5344CB8AC3E}">
        <p14:creationId xmlns:p14="http://schemas.microsoft.com/office/powerpoint/2010/main" xmlns="" val="8013431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предоставляет в графическом виде полный набор всех функциональных возможностей системы UNICORE</a:t>
            </a:r>
          </a:p>
          <a:p>
            <a:r>
              <a:rPr lang="en-US" sz="1200" b="0" i="0" kern="1200" dirty="0" smtClean="0">
                <a:solidFill>
                  <a:schemeClr val="tx1"/>
                </a:solidFill>
                <a:effectLst/>
                <a:latin typeface="+mn-lt"/>
                <a:ea typeface="+mn-ea"/>
                <a:cs typeface="+mn-cs"/>
              </a:rPr>
              <a:t>Users are enabled to design complex scientific workflows that combine several applications to automate the completion of difficult tasks.</a:t>
            </a:r>
            <a:endParaRPr lang="ru-RU"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Security and access control are essential aspects in distributed computing. Dedicated panels deal with setting up security options, so users can specify whom they trust and how to identify themselves on the Grid. Experienced users can perform various administrative tasks on the Grid by accessing specific parts of the user interface.</a:t>
            </a:r>
            <a:endParaRPr lang="ru-RU" sz="1200" b="0" i="0" kern="1200" dirty="0" smtClean="0">
              <a:solidFill>
                <a:schemeClr val="tx1"/>
              </a:solidFill>
              <a:effectLst/>
              <a:latin typeface="+mn-lt"/>
              <a:ea typeface="+mn-ea"/>
              <a:cs typeface="+mn-cs"/>
            </a:endParaRPr>
          </a:p>
          <a:p>
            <a:endParaRPr lang="ru-RU" sz="1200" b="0" i="0" kern="1200" dirty="0" smtClean="0">
              <a:solidFill>
                <a:schemeClr val="tx1"/>
              </a:solidFill>
              <a:effectLst/>
              <a:latin typeface="+mn-lt"/>
              <a:ea typeface="+mn-ea"/>
              <a:cs typeface="+mn-cs"/>
            </a:endParaRPr>
          </a:p>
          <a:p>
            <a:endParaRPr lang="en-US" dirty="0" smtClean="0"/>
          </a:p>
          <a:p>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14</a:t>
            </a:fld>
            <a:endParaRPr lang="ru-RU"/>
          </a:p>
        </p:txBody>
      </p:sp>
    </p:spTree>
    <p:extLst>
      <p:ext uri="{BB962C8B-B14F-4D97-AF65-F5344CB8AC3E}">
        <p14:creationId xmlns:p14="http://schemas.microsoft.com/office/powerpoint/2010/main" xmlns="" val="2725902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 Simple graphs (DAGs)</a:t>
            </a:r>
          </a:p>
          <a:p>
            <a:r>
              <a:rPr lang="en-US" dirty="0" smtClean="0"/>
              <a:t>• Split, merge, synchronize</a:t>
            </a:r>
          </a:p>
          <a:p>
            <a:r>
              <a:rPr lang="en-US" dirty="0" smtClean="0"/>
              <a:t>• Loops, conditions (e.g. exit code checks)</a:t>
            </a:r>
          </a:p>
          <a:p>
            <a:r>
              <a:rPr lang="en-US" dirty="0" smtClean="0"/>
              <a:t>• Workflow variables</a:t>
            </a:r>
          </a:p>
          <a:p>
            <a:r>
              <a:rPr lang="en-US" dirty="0" smtClean="0"/>
              <a:t>• Performance features</a:t>
            </a:r>
          </a:p>
          <a:p>
            <a:r>
              <a:rPr lang="en-US" dirty="0" smtClean="0"/>
              <a:t>– Loop unrolling</a:t>
            </a:r>
          </a:p>
          <a:p>
            <a:r>
              <a:rPr lang="en-US" dirty="0" smtClean="0"/>
              <a:t>– (semi-)Automated</a:t>
            </a:r>
          </a:p>
          <a:p>
            <a:r>
              <a:rPr lang="en-US" dirty="0" smtClean="0"/>
              <a:t>dataset splitting</a:t>
            </a:r>
          </a:p>
          <a:p>
            <a:r>
              <a:rPr lang="en-US" dirty="0" smtClean="0"/>
              <a:t>• Usage scenarios</a:t>
            </a:r>
          </a:p>
          <a:p>
            <a:r>
              <a:rPr lang="en-US" dirty="0" smtClean="0"/>
              <a:t>– Scientific workflows</a:t>
            </a:r>
          </a:p>
          <a:p>
            <a:r>
              <a:rPr lang="en-US" dirty="0" smtClean="0"/>
              <a:t>– Parameter </a:t>
            </a:r>
            <a:r>
              <a:rPr lang="en-US" dirty="0" err="1" smtClean="0"/>
              <a:t>studie</a:t>
            </a:r>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15</a:t>
            </a:fld>
            <a:endParaRPr lang="ru-RU"/>
          </a:p>
        </p:txBody>
      </p:sp>
    </p:spTree>
    <p:extLst>
      <p:ext uri="{BB962C8B-B14F-4D97-AF65-F5344CB8AC3E}">
        <p14:creationId xmlns:p14="http://schemas.microsoft.com/office/powerpoint/2010/main" xmlns="" val="2725902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a:bodyPr>
          <a:lstStyle/>
          <a:p>
            <a:r>
              <a:rPr lang="en-US" sz="1200" b="0" i="0" kern="1200" dirty="0" err="1" smtClean="0">
                <a:solidFill>
                  <a:schemeClr val="tx1"/>
                </a:solidFill>
                <a:latin typeface="+mn-lt"/>
                <a:ea typeface="+mn-ea"/>
                <a:cs typeface="+mn-cs"/>
              </a:rPr>
              <a:t>HiLA</a:t>
            </a:r>
            <a:r>
              <a:rPr lang="en-US" sz="1200" b="0" i="0" kern="1200" dirty="0" smtClean="0">
                <a:solidFill>
                  <a:schemeClr val="tx1"/>
                </a:solidFill>
                <a:latin typeface="+mn-lt"/>
                <a:ea typeface="+mn-ea"/>
                <a:cs typeface="+mn-cs"/>
              </a:rPr>
              <a:t> is a High Level API for Grid Applications, that allows simple development of clients with just a few lines of code for otherwise complex functionality. It can also be used to integrate UNICORE 6 in user applications to e.g. directly submit simulation jobs to Grid resources without using UNICOREs command line or graphical clients. </a:t>
            </a:r>
            <a:r>
              <a:rPr lang="en-US" sz="1200" b="0" i="0" kern="1200" dirty="0" err="1" smtClean="0">
                <a:solidFill>
                  <a:schemeClr val="tx1"/>
                </a:solidFill>
                <a:latin typeface="+mn-lt"/>
                <a:ea typeface="+mn-ea"/>
                <a:cs typeface="+mn-cs"/>
              </a:rPr>
              <a:t>HiLA</a:t>
            </a:r>
            <a:r>
              <a:rPr lang="en-US" sz="1200" b="0" i="0" kern="1200" dirty="0" smtClean="0">
                <a:solidFill>
                  <a:schemeClr val="tx1"/>
                </a:solidFill>
                <a:latin typeface="+mn-lt"/>
                <a:ea typeface="+mn-ea"/>
                <a:cs typeface="+mn-cs"/>
              </a:rPr>
              <a:t> provides a single interface with multiple implementations for UNICORE 5, UNICORE 6 and OGSA-BES. </a:t>
            </a:r>
            <a:r>
              <a:rPr lang="en-US" sz="1200" b="0" i="0" kern="1200" dirty="0" err="1" smtClean="0">
                <a:solidFill>
                  <a:schemeClr val="tx1"/>
                </a:solidFill>
                <a:latin typeface="+mn-lt"/>
                <a:ea typeface="+mn-ea"/>
                <a:cs typeface="+mn-cs"/>
              </a:rPr>
              <a:t>HiLA</a:t>
            </a:r>
            <a:r>
              <a:rPr lang="en-US" sz="1200" b="0" i="0" kern="1200" dirty="0" smtClean="0">
                <a:solidFill>
                  <a:schemeClr val="tx1"/>
                </a:solidFill>
                <a:latin typeface="+mn-lt"/>
                <a:ea typeface="+mn-ea"/>
                <a:cs typeface="+mn-cs"/>
              </a:rPr>
              <a:t> is used to integrate UNICORE 6 access into </a:t>
            </a:r>
            <a:r>
              <a:rPr lang="en-US" sz="1200" b="1" i="0" u="none" strike="noStrike" kern="1200" dirty="0" smtClean="0">
                <a:solidFill>
                  <a:schemeClr val="tx1"/>
                </a:solidFill>
                <a:latin typeface="+mn-lt"/>
                <a:ea typeface="+mn-ea"/>
                <a:cs typeface="+mn-cs"/>
                <a:hlinkClick r:id="rId3"/>
              </a:rPr>
              <a:t>DESHL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including</a:t>
            </a:r>
            <a:r>
              <a:rPr lang="en-US" sz="1200" b="1" i="0" u="none" strike="noStrike" kern="1200" dirty="0" err="1" smtClean="0">
                <a:solidFill>
                  <a:schemeClr val="tx1"/>
                </a:solidFill>
                <a:latin typeface="+mn-lt"/>
                <a:ea typeface="+mn-ea"/>
                <a:cs typeface="+mn-cs"/>
                <a:hlinkClick r:id="rId4"/>
              </a:rPr>
              <a:t>SAGA</a:t>
            </a:r>
            <a:r>
              <a:rPr lang="en-US" sz="1200" b="0" i="0" kern="1200" dirty="0" smtClean="0">
                <a:solidFill>
                  <a:schemeClr val="tx1"/>
                </a:solidFill>
                <a:latin typeface="+mn-lt"/>
                <a:ea typeface="+mn-ea"/>
                <a:cs typeface="+mn-cs"/>
              </a:rPr>
              <a:t> support), as part of the DEISA portal, and to connect </a:t>
            </a:r>
            <a:r>
              <a:rPr lang="en-US" sz="1200" b="1" i="0" u="none" strike="noStrike" kern="1200" dirty="0" smtClean="0">
                <a:solidFill>
                  <a:schemeClr val="tx1"/>
                </a:solidFill>
                <a:latin typeface="+mn-lt"/>
                <a:ea typeface="+mn-ea"/>
                <a:cs typeface="+mn-cs"/>
                <a:hlinkClick r:id="rId3"/>
              </a:rPr>
              <a:t>GAT</a:t>
            </a:r>
            <a:r>
              <a:rPr lang="en-US" sz="1200" b="0" i="0" kern="1200" dirty="0" smtClean="0">
                <a:solidFill>
                  <a:schemeClr val="tx1"/>
                </a:solidFill>
                <a:latin typeface="+mn-lt"/>
                <a:ea typeface="+mn-ea"/>
                <a:cs typeface="+mn-cs"/>
              </a:rPr>
              <a:t> with UNICORE 6. The nature of the </a:t>
            </a:r>
            <a:r>
              <a:rPr lang="en-US" sz="1200" b="0" i="0" kern="1200" dirty="0" err="1" smtClean="0">
                <a:solidFill>
                  <a:schemeClr val="tx1"/>
                </a:solidFill>
                <a:latin typeface="+mn-lt"/>
                <a:ea typeface="+mn-ea"/>
                <a:cs typeface="+mn-cs"/>
              </a:rPr>
              <a:t>HiLA</a:t>
            </a:r>
            <a:r>
              <a:rPr lang="en-US" sz="1200" b="0" i="0" kern="1200" dirty="0" smtClean="0">
                <a:solidFill>
                  <a:schemeClr val="tx1"/>
                </a:solidFill>
                <a:latin typeface="+mn-lt"/>
                <a:ea typeface="+mn-ea"/>
                <a:cs typeface="+mn-cs"/>
              </a:rPr>
              <a:t> API leads to a concise coding toolkit for building collective tier Grid services and client interfaces. Following the UNICORE principle of seamlessness, the design of the API models the Grid through a object-oriented facade, presenting abstract representations of the underlying resources. Importantly, this includes encapsulating security configuration behind well defined interfaces, further enhancing the uncluttered API.</a:t>
            </a:r>
          </a:p>
          <a:p>
            <a:r>
              <a:rPr lang="en-US" sz="1200" b="0" i="0" kern="1200" dirty="0" smtClean="0">
                <a:solidFill>
                  <a:schemeClr val="tx1"/>
                </a:solidFill>
                <a:latin typeface="+mn-lt"/>
                <a:ea typeface="+mn-ea"/>
                <a:cs typeface="+mn-cs"/>
              </a:rPr>
              <a:t>The resources of the Grid are named following a URI naming scheme, for example: </a:t>
            </a:r>
            <a:br>
              <a:rPr lang="en-US" sz="1200" b="0" i="0" kern="1200" dirty="0" smtClean="0">
                <a:solidFill>
                  <a:schemeClr val="tx1"/>
                </a:solidFill>
                <a:latin typeface="+mn-lt"/>
                <a:ea typeface="+mn-ea"/>
                <a:cs typeface="+mn-cs"/>
              </a:rPr>
            </a:br>
            <a:r>
              <a:rPr lang="en-US" sz="1200" b="1" i="0" kern="1200" dirty="0" smtClean="0">
                <a:solidFill>
                  <a:schemeClr val="tx1"/>
                </a:solidFill>
                <a:latin typeface="+mn-lt"/>
                <a:ea typeface="+mn-ea"/>
                <a:cs typeface="+mn-cs"/>
              </a:rPr>
              <a:t>unicore6:/sites/FZJ_JUGGLE/storages/home</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or</a:t>
            </a:r>
            <a:r>
              <a:rPr lang="en-US" sz="1200" b="1" i="0" kern="1200" dirty="0" err="1" smtClean="0">
                <a:solidFill>
                  <a:schemeClr val="tx1"/>
                </a:solidFill>
                <a:latin typeface="+mn-lt"/>
                <a:ea typeface="+mn-ea"/>
                <a:cs typeface="+mn-cs"/>
              </a:rPr>
              <a:t>ogsa</a:t>
            </a:r>
            <a:r>
              <a:rPr lang="en-US" sz="1200" b="1" i="0" kern="1200" dirty="0" smtClean="0">
                <a:solidFill>
                  <a:schemeClr val="tx1"/>
                </a:solidFill>
                <a:latin typeface="+mn-lt"/>
                <a:ea typeface="+mn-ea"/>
                <a:cs typeface="+mn-cs"/>
              </a:rPr>
              <a:t>:/sites/GROW/ tasks/910c9b56-d497-46f8-960f-eaee43e1af37</a:t>
            </a:r>
            <a:r>
              <a:rPr lang="en-US" sz="1200" b="0" i="0" kern="1200" dirty="0" smtClean="0">
                <a:solidFill>
                  <a:schemeClr val="tx1"/>
                </a:solidFill>
                <a:latin typeface="+mn-lt"/>
                <a:ea typeface="+mn-ea"/>
                <a:cs typeface="+mn-cs"/>
              </a:rPr>
              <a:t>. </a:t>
            </a:r>
            <a:br>
              <a:rPr lang="en-US" sz="1200" b="0" i="0" kern="1200" dirty="0" smtClean="0">
                <a:solidFill>
                  <a:schemeClr val="tx1"/>
                </a:solidFill>
                <a:latin typeface="+mn-lt"/>
                <a:ea typeface="+mn-ea"/>
                <a:cs typeface="+mn-cs"/>
              </a:rPr>
            </a:br>
            <a:r>
              <a:rPr lang="en-US" sz="1200" b="0" i="0" kern="1200" dirty="0" smtClean="0">
                <a:solidFill>
                  <a:schemeClr val="tx1"/>
                </a:solidFill>
                <a:latin typeface="+mn-lt"/>
                <a:ea typeface="+mn-ea"/>
                <a:cs typeface="+mn-cs"/>
              </a:rPr>
              <a:t>The object navigation is based on a container/item model. An example source code is: </a:t>
            </a:r>
            <a:br>
              <a:rPr lang="en-US" sz="1200" b="0" i="0" kern="1200" dirty="0" smtClean="0">
                <a:solidFill>
                  <a:schemeClr val="tx1"/>
                </a:solidFill>
                <a:latin typeface="+mn-lt"/>
                <a:ea typeface="+mn-ea"/>
                <a:cs typeface="+mn-cs"/>
              </a:rPr>
            </a:br>
            <a:r>
              <a:rPr lang="en-US" sz="1200" b="1" i="0" kern="1200" dirty="0" smtClean="0">
                <a:solidFill>
                  <a:schemeClr val="tx1"/>
                </a:solidFill>
                <a:latin typeface="+mn-lt"/>
                <a:ea typeface="+mn-ea"/>
                <a:cs typeface="+mn-cs"/>
              </a:rPr>
              <a:t>Location l = new </a:t>
            </a:r>
            <a:br>
              <a:rPr lang="en-US" sz="1200" b="1" i="0" kern="1200" dirty="0" smtClean="0">
                <a:solidFill>
                  <a:schemeClr val="tx1"/>
                </a:solidFill>
                <a:latin typeface="+mn-lt"/>
                <a:ea typeface="+mn-ea"/>
                <a:cs typeface="+mn-cs"/>
              </a:rPr>
            </a:br>
            <a:r>
              <a:rPr lang="en-US" sz="1200" b="1" i="0" kern="1200" dirty="0" smtClean="0">
                <a:solidFill>
                  <a:schemeClr val="tx1"/>
                </a:solidFill>
                <a:latin typeface="+mn-lt"/>
                <a:ea typeface="+mn-ea"/>
                <a:cs typeface="+mn-cs"/>
              </a:rPr>
              <a:t>Location("unicore6:/sites/GROW/tasks/910c9b56-d97-46af37");</a:t>
            </a:r>
            <a:br>
              <a:rPr lang="en-US" sz="1200" b="1" i="0" kern="1200" dirty="0" smtClean="0">
                <a:solidFill>
                  <a:schemeClr val="tx1"/>
                </a:solidFill>
                <a:latin typeface="+mn-lt"/>
                <a:ea typeface="+mn-ea"/>
                <a:cs typeface="+mn-cs"/>
              </a:rPr>
            </a:br>
            <a:r>
              <a:rPr lang="en-US" sz="1200" b="1" i="0" kern="1200" dirty="0" smtClean="0">
                <a:solidFill>
                  <a:schemeClr val="tx1"/>
                </a:solidFill>
                <a:latin typeface="+mn-lt"/>
                <a:ea typeface="+mn-ea"/>
                <a:cs typeface="+mn-cs"/>
              </a:rPr>
              <a:t>Task t = </a:t>
            </a:r>
            <a:r>
              <a:rPr lang="en-US" sz="1200" b="1" i="0" kern="1200" dirty="0" err="1" smtClean="0">
                <a:solidFill>
                  <a:schemeClr val="tx1"/>
                </a:solidFill>
                <a:latin typeface="+mn-lt"/>
                <a:ea typeface="+mn-ea"/>
                <a:cs typeface="+mn-cs"/>
              </a:rPr>
              <a:t>HiLAFactory.getInstance</a:t>
            </a:r>
            <a:r>
              <a:rPr lang="en-US" sz="1200" b="1" i="0" kern="1200" dirty="0" smtClean="0">
                <a:solidFill>
                  <a:schemeClr val="tx1"/>
                </a:solidFill>
                <a:latin typeface="+mn-lt"/>
                <a:ea typeface="+mn-ea"/>
                <a:cs typeface="+mn-cs"/>
              </a:rPr>
              <a:t>().locate(l);</a:t>
            </a:r>
            <a:r>
              <a:rPr lang="en-US" sz="1200" b="0" i="0" kern="1200" dirty="0" smtClean="0">
                <a:solidFill>
                  <a:schemeClr val="tx1"/>
                </a:solidFill>
                <a:latin typeface="+mn-lt"/>
                <a:ea typeface="+mn-ea"/>
                <a:cs typeface="+mn-cs"/>
              </a:rPr>
              <a:t>Navigation of locatable resources is done generically. Types of objects referenced by locations can be inferred and thus it is possible to call object specific operations such as size() or </a:t>
            </a:r>
            <a:r>
              <a:rPr lang="en-US" sz="1200" b="0" i="0" kern="1200" dirty="0" err="1" smtClean="0">
                <a:solidFill>
                  <a:schemeClr val="tx1"/>
                </a:solidFill>
                <a:latin typeface="+mn-lt"/>
                <a:ea typeface="+mn-ea"/>
                <a:cs typeface="+mn-cs"/>
              </a:rPr>
              <a:t>isDirectory</a:t>
            </a:r>
            <a:r>
              <a:rPr lang="en-US" sz="1200" b="0" i="0" kern="1200" dirty="0" smtClean="0">
                <a:solidFill>
                  <a:schemeClr val="tx1"/>
                </a:solidFill>
                <a:latin typeface="+mn-lt"/>
                <a:ea typeface="+mn-ea"/>
                <a:cs typeface="+mn-cs"/>
              </a:rPr>
              <a:t>() on Files. </a:t>
            </a:r>
            <a:r>
              <a:rPr lang="en-US" sz="1200" b="0" i="0" kern="1200" dirty="0" err="1" smtClean="0">
                <a:solidFill>
                  <a:schemeClr val="tx1"/>
                </a:solidFill>
                <a:latin typeface="+mn-lt"/>
                <a:ea typeface="+mn-ea"/>
                <a:cs typeface="+mn-cs"/>
              </a:rPr>
              <a:t>HiLA</a:t>
            </a:r>
            <a:r>
              <a:rPr lang="en-US" sz="1200" b="0" i="0" kern="1200" dirty="0" smtClean="0">
                <a:solidFill>
                  <a:schemeClr val="tx1"/>
                </a:solidFill>
                <a:latin typeface="+mn-lt"/>
                <a:ea typeface="+mn-ea"/>
                <a:cs typeface="+mn-cs"/>
              </a:rPr>
              <a:t> is currently evolving further to allow it to operate concurrently over multiple resources to perform powerful collective data management and monitoring.</a:t>
            </a:r>
          </a:p>
          <a:p>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16</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550C5DF-0342-46A6-BA86-AC907E012B49}" type="slidenum">
              <a:rPr lang="ru-RU" smtClean="0"/>
              <a:pPr/>
              <a:t>17</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550C5DF-0342-46A6-BA86-AC907E012B49}" type="slidenum">
              <a:rPr lang="ru-RU" smtClean="0"/>
              <a:pPr/>
              <a:t>18</a:t>
            </a:fld>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dirty="0" smtClean="0"/>
              <a:t>Users and server</a:t>
            </a:r>
          </a:p>
          <a:p>
            <a:r>
              <a:rPr lang="en-US" dirty="0" smtClean="0"/>
              <a:t>components need X.509</a:t>
            </a:r>
          </a:p>
          <a:p>
            <a:r>
              <a:rPr lang="en-US" dirty="0" smtClean="0"/>
              <a:t>certificates</a:t>
            </a:r>
          </a:p>
          <a:p>
            <a:r>
              <a:rPr lang="en-US" dirty="0" smtClean="0"/>
              <a:t>• Issued by certification</a:t>
            </a:r>
          </a:p>
          <a:p>
            <a:r>
              <a:rPr lang="en-US" dirty="0" smtClean="0"/>
              <a:t>authorities (CAs)</a:t>
            </a:r>
          </a:p>
          <a:p>
            <a:r>
              <a:rPr lang="en-US" dirty="0" smtClean="0"/>
              <a:t>• Client / Gateway</a:t>
            </a:r>
          </a:p>
          <a:p>
            <a:r>
              <a:rPr lang="en-US" dirty="0" smtClean="0"/>
              <a:t>mutually trust CAs</a:t>
            </a:r>
          </a:p>
          <a:p>
            <a:r>
              <a:rPr lang="en-US" dirty="0" smtClean="0"/>
              <a:t>• Gateway / server</a:t>
            </a:r>
          </a:p>
          <a:p>
            <a:r>
              <a:rPr lang="en-US" dirty="0" smtClean="0"/>
              <a:t>mutually trust CAs</a:t>
            </a:r>
          </a:p>
          <a:p>
            <a:r>
              <a:rPr lang="en-US" dirty="0" smtClean="0"/>
              <a:t>• XUUDB must trust the</a:t>
            </a:r>
          </a:p>
          <a:p>
            <a:r>
              <a:rPr lang="en-US" dirty="0" smtClean="0"/>
              <a:t>peer directly</a:t>
            </a:r>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19</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dirty="0" smtClean="0"/>
              <a:t>Users solving large problems in computational science</a:t>
            </a:r>
          </a:p>
          <a:p>
            <a:r>
              <a:rPr lang="en-US" dirty="0" smtClean="0"/>
              <a:t>usually need resources on a variety of systems at different</a:t>
            </a:r>
          </a:p>
          <a:p>
            <a:r>
              <a:rPr lang="en-US" dirty="0" smtClean="0"/>
              <a:t>locations. The demand for resources often exceeds those</a:t>
            </a:r>
          </a:p>
          <a:p>
            <a:r>
              <a:rPr lang="en-US" dirty="0" smtClean="0"/>
              <a:t>that can be obtained at one site. This causes the users to</a:t>
            </a:r>
          </a:p>
          <a:p>
            <a:r>
              <a:rPr lang="en-US" dirty="0" smtClean="0"/>
              <a:t>work in different environments using one system at one site</a:t>
            </a:r>
          </a:p>
          <a:p>
            <a:r>
              <a:rPr lang="en-US" dirty="0" smtClean="0"/>
              <a:t>on one day, using a different system at a different site the</a:t>
            </a:r>
          </a:p>
          <a:p>
            <a:r>
              <a:rPr lang="en-US" dirty="0" smtClean="0"/>
              <a:t>next day, or using multiple systems at different sites simultaneously. In addition to the shortage of resources at a site</a:t>
            </a:r>
          </a:p>
          <a:p>
            <a:r>
              <a:rPr lang="en-US" dirty="0" smtClean="0"/>
              <a:t>users typically need different systems because they have</a:t>
            </a:r>
          </a:p>
          <a:p>
            <a:r>
              <a:rPr lang="en-US" dirty="0" smtClean="0"/>
              <a:t>complex pre- and post-processing tasks which run best on</a:t>
            </a:r>
          </a:p>
          <a:p>
            <a:r>
              <a:rPr lang="en-US" dirty="0" smtClean="0"/>
              <a:t>another architecture than the main application. As a consequence, the users need to learn the details of the environment at each site like system commands and options and</a:t>
            </a:r>
          </a:p>
          <a:p>
            <a:r>
              <a:rPr lang="en-US" dirty="0" smtClean="0"/>
              <a:t>site </a:t>
            </a:r>
            <a:r>
              <a:rPr lang="en-US" dirty="0" err="1" smtClean="0"/>
              <a:t>speciﬁc</a:t>
            </a:r>
            <a:r>
              <a:rPr lang="en-US" dirty="0" smtClean="0"/>
              <a:t> conventions (user </a:t>
            </a:r>
            <a:r>
              <a:rPr lang="en-US" dirty="0" err="1" smtClean="0"/>
              <a:t>identiﬁcation</a:t>
            </a:r>
            <a:r>
              <a:rPr lang="en-US" dirty="0" smtClean="0"/>
              <a:t>, security rules,</a:t>
            </a:r>
          </a:p>
          <a:p>
            <a:r>
              <a:rPr lang="en-US" dirty="0" smtClean="0"/>
              <a:t>limits, ...). Therefore scientists often continue to work at</a:t>
            </a:r>
          </a:p>
          <a:p>
            <a:r>
              <a:rPr lang="en-US" dirty="0" smtClean="0"/>
              <a:t>the site and on the system they know even if their application is better suited for another architecture or a larger</a:t>
            </a:r>
          </a:p>
          <a:p>
            <a:r>
              <a:rPr lang="en-US" dirty="0" smtClean="0"/>
              <a:t>system. This results either in sub-optimal use of expensive</a:t>
            </a:r>
          </a:p>
          <a:p>
            <a:r>
              <a:rPr lang="en-US" dirty="0" smtClean="0"/>
              <a:t>resources or leaves solvable problems unsolved.</a:t>
            </a:r>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2</a:t>
            </a:fld>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middle tier or service layer comprises all services and components of the UNICORE Service-Oriented Architecture (SOA) based on WS-RF 1.2, SOAP, and WS-I standards.</a:t>
            </a:r>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20</a:t>
            </a:fld>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lnSpcReduction="20000"/>
          </a:bodyPr>
          <a:lstStyle/>
          <a:p>
            <a:r>
              <a:rPr lang="en-US" sz="1200" b="1" i="0" kern="1200" dirty="0" smtClean="0">
                <a:solidFill>
                  <a:schemeClr val="tx1"/>
                </a:solidFill>
                <a:latin typeface="+mn-lt"/>
                <a:ea typeface="+mn-ea"/>
                <a:cs typeface="+mn-cs"/>
              </a:rPr>
              <a:t>Registry</a:t>
            </a:r>
          </a:p>
          <a:p>
            <a:r>
              <a:rPr lang="en-US" sz="1200" b="0" i="0" kern="1200" dirty="0" smtClean="0">
                <a:solidFill>
                  <a:schemeClr val="tx1"/>
                </a:solidFill>
                <a:latin typeface="+mn-lt"/>
                <a:ea typeface="+mn-ea"/>
                <a:cs typeface="+mn-cs"/>
              </a:rPr>
              <a:t>Like many service-oriented environments, a global service registry is available, where the different services can register once they are started. A single service registry is necessary to build-up and operate a distributed UNICORE infrastructure. This service registry is contacted by the clients in order to "connect to the Grid". Therefore it is the central service of a UNICORE 6 Grid. Like UNICORE/X, the service registry runs in UNICORE's WS-RF hosting environment.</a:t>
            </a:r>
          </a:p>
          <a:p>
            <a:r>
              <a:rPr lang="en-US" sz="1200" b="1" i="0" kern="1200" dirty="0" smtClean="0">
                <a:solidFill>
                  <a:schemeClr val="tx1"/>
                </a:solidFill>
                <a:latin typeface="+mn-lt"/>
                <a:ea typeface="+mn-ea"/>
                <a:cs typeface="+mn-cs"/>
              </a:rPr>
              <a:t>CIS</a:t>
            </a:r>
          </a:p>
          <a:p>
            <a:r>
              <a:rPr lang="en-US" sz="1200" b="0" i="0" kern="1200" dirty="0" smtClean="0">
                <a:solidFill>
                  <a:schemeClr val="tx1"/>
                </a:solidFill>
                <a:latin typeface="+mn-lt"/>
                <a:ea typeface="+mn-ea"/>
                <a:cs typeface="+mn-cs"/>
              </a:rPr>
              <a:t>The Common Information Service (CIS) is the information service of UNICORE 6. It gathers both static and dynamic information from all connected XNJS, which are then displayed either in raw XML or human-</a:t>
            </a:r>
            <a:r>
              <a:rPr lang="en-US" sz="1200" b="0" i="0" kern="1200" dirty="0" err="1" smtClean="0">
                <a:solidFill>
                  <a:schemeClr val="tx1"/>
                </a:solidFill>
                <a:latin typeface="+mn-lt"/>
                <a:ea typeface="+mn-ea"/>
                <a:cs typeface="+mn-cs"/>
              </a:rPr>
              <a:t>readible</a:t>
            </a:r>
            <a:r>
              <a:rPr lang="en-US" sz="1200" b="0" i="0" kern="1200" dirty="0" smtClean="0">
                <a:solidFill>
                  <a:schemeClr val="tx1"/>
                </a:solidFill>
                <a:latin typeface="+mn-lt"/>
                <a:ea typeface="+mn-ea"/>
                <a:cs typeface="+mn-cs"/>
              </a:rPr>
              <a:t> text form. As longitude and latitude information is also stored, a </a:t>
            </a:r>
            <a:r>
              <a:rPr lang="en-US" sz="1200" b="0" i="0" kern="1200" dirty="0" err="1" smtClean="0">
                <a:solidFill>
                  <a:schemeClr val="tx1"/>
                </a:solidFill>
                <a:latin typeface="+mn-lt"/>
                <a:ea typeface="+mn-ea"/>
                <a:cs typeface="+mn-cs"/>
              </a:rPr>
              <a:t>google</a:t>
            </a:r>
            <a:r>
              <a:rPr lang="en-US" sz="1200" b="0" i="0" kern="1200" dirty="0" smtClean="0">
                <a:solidFill>
                  <a:schemeClr val="tx1"/>
                </a:solidFill>
                <a:latin typeface="+mn-lt"/>
                <a:ea typeface="+mn-ea"/>
                <a:cs typeface="+mn-cs"/>
              </a:rPr>
              <a:t> maps view allows a geographical representation of the Grid infrastructure.</a:t>
            </a:r>
          </a:p>
          <a:p>
            <a:r>
              <a:rPr lang="en-US" sz="1200" b="0" i="0" kern="1200" dirty="0" smtClean="0">
                <a:solidFill>
                  <a:schemeClr val="tx1"/>
                </a:solidFill>
                <a:latin typeface="+mn-lt"/>
                <a:ea typeface="+mn-ea"/>
                <a:cs typeface="+mn-cs"/>
              </a:rPr>
              <a:t>CIS is based on the GLUE 2.0 standard from the Open Grid Forum. A central CIS is a useful complement to the central registry in an operational UNICORE infrastructure.</a:t>
            </a:r>
          </a:p>
          <a:p>
            <a:r>
              <a:rPr lang="en-US" sz="1200" b="1" i="0" kern="1200" dirty="0" smtClean="0">
                <a:solidFill>
                  <a:schemeClr val="tx1"/>
                </a:solidFill>
                <a:latin typeface="+mn-lt"/>
                <a:ea typeface="+mn-ea"/>
                <a:cs typeface="+mn-cs"/>
              </a:rPr>
              <a:t>Workflow Engine</a:t>
            </a:r>
          </a:p>
          <a:p>
            <a:r>
              <a:rPr lang="en-US" sz="1200" b="0" i="0" kern="1200" dirty="0" smtClean="0">
                <a:solidFill>
                  <a:schemeClr val="tx1"/>
                </a:solidFill>
                <a:latin typeface="+mn-lt"/>
                <a:ea typeface="+mn-ea"/>
                <a:cs typeface="+mn-cs"/>
              </a:rPr>
              <a:t>The workflow support in UNICORE 6 is implemented as a two-layered architecture consisting of a workflow engine and the service orchestrator layer. The workflow engine deals with high-level workflow execution, offering a wide range of control constructs and other features.</a:t>
            </a:r>
          </a:p>
          <a:p>
            <a:r>
              <a:rPr lang="en-US" sz="1200" b="0" i="0" kern="1200" dirty="0" smtClean="0">
                <a:solidFill>
                  <a:schemeClr val="tx1"/>
                </a:solidFill>
                <a:latin typeface="+mn-lt"/>
                <a:ea typeface="+mn-ea"/>
                <a:cs typeface="+mn-cs"/>
              </a:rPr>
              <a:t>The workflow features of UNICORE 6 can be used from the graphical UNICORE Rich Client (URC) and from the command line with UCC. The URC offers a powerful graphical workflow editor and sophisticated workflow monitoring features.</a:t>
            </a:r>
          </a:p>
          <a:p>
            <a:r>
              <a:rPr lang="en-US" sz="1200" b="1" i="0" kern="1200" dirty="0" smtClean="0">
                <a:solidFill>
                  <a:schemeClr val="tx1"/>
                </a:solidFill>
                <a:latin typeface="+mn-lt"/>
                <a:ea typeface="+mn-ea"/>
                <a:cs typeface="+mn-cs"/>
              </a:rPr>
              <a:t>Service Orchestrator</a:t>
            </a:r>
          </a:p>
          <a:p>
            <a:r>
              <a:rPr lang="en-US" sz="1200" b="0" i="0" kern="1200" dirty="0" smtClean="0">
                <a:solidFill>
                  <a:schemeClr val="tx1"/>
                </a:solidFill>
                <a:latin typeface="+mn-lt"/>
                <a:ea typeface="+mn-ea"/>
                <a:cs typeface="+mn-cs"/>
              </a:rPr>
              <a:t>The service orchestrator layer is responsible to executing the individual tasks in a workflow, handling job execution and monitoring on the Grid. Different brokering strategies are implemented to find the best suited resources for each workflow step. Other brokering strategies can easily be plugged-in. To increase performance and scalability of the service orchestrator layer, multiple instances can be installed.</a:t>
            </a:r>
          </a:p>
          <a:p>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21</a:t>
            </a:fld>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550C5DF-0342-46A6-BA86-AC907E012B49}" type="slidenum">
              <a:rPr lang="ru-RU" smtClean="0"/>
              <a:pPr/>
              <a:t>22</a:t>
            </a:fld>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latin typeface="+mn-lt"/>
                <a:ea typeface="+mn-ea"/>
                <a:cs typeface="+mn-cs"/>
              </a:rPr>
              <a:t>In the TSI component the abstracted commands from the Grid are translated to system-specific commands, e.g. in the case of job submission, the specific commands like </a:t>
            </a:r>
            <a:r>
              <a:rPr lang="en-US" sz="1200" b="0" i="0" kern="1200" dirty="0" err="1" smtClean="0">
                <a:solidFill>
                  <a:schemeClr val="tx1"/>
                </a:solidFill>
                <a:latin typeface="+mn-lt"/>
                <a:ea typeface="+mn-ea"/>
                <a:cs typeface="+mn-cs"/>
              </a:rPr>
              <a:t>llsubmit</a:t>
            </a:r>
            <a:r>
              <a:rPr lang="en-US" sz="1200" b="0" i="0" kern="1200" dirty="0" smtClean="0">
                <a:solidFill>
                  <a:schemeClr val="tx1"/>
                </a:solidFill>
                <a:latin typeface="+mn-lt"/>
                <a:ea typeface="+mn-ea"/>
                <a:cs typeface="+mn-cs"/>
              </a:rPr>
              <a:t> or </a:t>
            </a:r>
            <a:r>
              <a:rPr lang="en-US" sz="1200" b="0" i="0" kern="1200" dirty="0" err="1" smtClean="0">
                <a:solidFill>
                  <a:schemeClr val="tx1"/>
                </a:solidFill>
                <a:latin typeface="+mn-lt"/>
                <a:ea typeface="+mn-ea"/>
                <a:cs typeface="+mn-cs"/>
              </a:rPr>
              <a:t>qsub</a:t>
            </a:r>
            <a:r>
              <a:rPr lang="en-US" sz="1200" b="0" i="0" kern="1200" dirty="0" smtClean="0">
                <a:solidFill>
                  <a:schemeClr val="tx1"/>
                </a:solidFill>
                <a:latin typeface="+mn-lt"/>
                <a:ea typeface="+mn-ea"/>
                <a:cs typeface="+mn-cs"/>
              </a:rPr>
              <a:t> of the local resource management system are called. The TSI component is performing the proper setting of the user ID and invocation of his/her environment.</a:t>
            </a:r>
          </a:p>
          <a:p>
            <a:r>
              <a:rPr lang="en-US" sz="1200" b="0" i="0" kern="1200" dirty="0" smtClean="0">
                <a:solidFill>
                  <a:schemeClr val="tx1"/>
                </a:solidFill>
                <a:latin typeface="+mn-lt"/>
                <a:ea typeface="+mn-ea"/>
                <a:cs typeface="+mn-cs"/>
              </a:rPr>
              <a:t>If a UNICORE installation should be operated with multiple users, the TSI component is the only component of the UNICORE 6 stack that needs to be executed with root privileges. All other UNICORE 6 components at a site can be executed under a standard user account, preferably a dedicated, UNICORE-related account.</a:t>
            </a:r>
          </a:p>
          <a:p>
            <a:r>
              <a:rPr lang="en-US" sz="1200" b="0" i="0" kern="1200" dirty="0" smtClean="0">
                <a:solidFill>
                  <a:schemeClr val="tx1"/>
                </a:solidFill>
                <a:latin typeface="+mn-lt"/>
                <a:ea typeface="+mn-ea"/>
                <a:cs typeface="+mn-cs"/>
              </a:rPr>
              <a:t>Note that the TSI component remained unchanged from UNICORE 5 to UNICORE 6. This has two major benefits. First, the TSI is available for a variety of commonly used batch systems such as Torque, </a:t>
            </a:r>
            <a:r>
              <a:rPr lang="en-US" sz="1200" b="0" i="0" kern="1200" dirty="0" err="1" smtClean="0">
                <a:solidFill>
                  <a:schemeClr val="tx1"/>
                </a:solidFill>
                <a:latin typeface="+mn-lt"/>
                <a:ea typeface="+mn-ea"/>
                <a:cs typeface="+mn-cs"/>
              </a:rPr>
              <a:t>LoadLeveler</a:t>
            </a:r>
            <a:r>
              <a:rPr lang="en-US" sz="1200" b="0" i="0" kern="1200" dirty="0" smtClean="0">
                <a:solidFill>
                  <a:schemeClr val="tx1"/>
                </a:solidFill>
                <a:latin typeface="+mn-lt"/>
                <a:ea typeface="+mn-ea"/>
                <a:cs typeface="+mn-cs"/>
              </a:rPr>
              <a:t>, LSF, SLURM, </a:t>
            </a:r>
            <a:r>
              <a:rPr lang="en-US" sz="1200" b="0" i="0" kern="1200" dirty="0" err="1" smtClean="0">
                <a:solidFill>
                  <a:schemeClr val="tx1"/>
                </a:solidFill>
                <a:latin typeface="+mn-lt"/>
                <a:ea typeface="+mn-ea"/>
                <a:cs typeface="+mn-cs"/>
              </a:rPr>
              <a:t>OpenCCS</a:t>
            </a:r>
            <a:r>
              <a:rPr lang="en-US" sz="1200" b="0" i="0" kern="1200" dirty="0" smtClean="0">
                <a:solidFill>
                  <a:schemeClr val="tx1"/>
                </a:solidFill>
                <a:latin typeface="+mn-lt"/>
                <a:ea typeface="+mn-ea"/>
                <a:cs typeface="+mn-cs"/>
              </a:rPr>
              <a:t>, etc. In addition a TSI version for the DRMAA standard is available enabling a standardized interface between the TSI and the batch system.</a:t>
            </a:r>
          </a:p>
          <a:p>
            <a:r>
              <a:rPr lang="en-US" sz="1200" b="0" i="0" kern="1200" dirty="0" smtClean="0">
                <a:solidFill>
                  <a:schemeClr val="tx1"/>
                </a:solidFill>
                <a:latin typeface="+mn-lt"/>
                <a:ea typeface="+mn-ea"/>
                <a:cs typeface="+mn-cs"/>
              </a:rPr>
              <a:t>Second, the migration of a UNICORE site from UNICORE 5 to UNICORE 6 is easier, as already used and well-tested TSI components can be retained, so that the adaptation of the TSI to a specific Grid resource with its system configuration and environment must not be repeated.</a:t>
            </a:r>
          </a:p>
          <a:p>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23</a:t>
            </a:fld>
            <a:endParaRPr lang="ru-RU"/>
          </a:p>
        </p:txBody>
      </p:sp>
    </p:spTree>
    <p:extLst>
      <p:ext uri="{BB962C8B-B14F-4D97-AF65-F5344CB8AC3E}">
        <p14:creationId xmlns:p14="http://schemas.microsoft.com/office/powerpoint/2010/main" xmlns="" val="22325400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24</a:t>
            </a:fld>
            <a:endParaRPr lang="ru-RU"/>
          </a:p>
        </p:txBody>
      </p:sp>
    </p:spTree>
    <p:extLst>
      <p:ext uri="{BB962C8B-B14F-4D97-AF65-F5344CB8AC3E}">
        <p14:creationId xmlns:p14="http://schemas.microsoft.com/office/powerpoint/2010/main" xmlns="" val="2232540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С точки зрения архитектуры приложение грид состоит из множества различных компонентов, отвечающих за те или иные аспекты функционирования. </a:t>
            </a:r>
          </a:p>
          <a:p>
            <a:r>
              <a:rPr lang="ru-RU" dirty="0" smtClean="0"/>
              <a:t>Ключевым моментом в разработке грид приложений является  стандартизация, позволяющая организовать поиск, использование, размещение и мониторинг различных компонентов, составляющих единую виртуальную систему, даже если они предоставляются различными поставщиками услуг или управляются различными организациями.</a:t>
            </a:r>
          </a:p>
          <a:p>
            <a:r>
              <a:rPr lang="ru-RU" dirty="0" smtClean="0"/>
              <a:t>В качестве базы для создания  стандарта  архитектуры  грид приложений была выбрана </a:t>
            </a:r>
            <a:r>
              <a:rPr lang="ru-RU" dirty="0" err="1" smtClean="0"/>
              <a:t>сервисно</a:t>
            </a:r>
            <a:r>
              <a:rPr lang="ru-RU" dirty="0" smtClean="0"/>
              <a:t> ориентированная концепция и технология веб-сервисов. Данный выбор был обусловлен двумя основными достоинствами данной технологии. Во-первых,  язык описания интерфейсов веб-сервисов WSDL (</a:t>
            </a:r>
            <a:r>
              <a:rPr lang="ru-RU" dirty="0" err="1" smtClean="0"/>
              <a:t>Web</a:t>
            </a:r>
            <a:r>
              <a:rPr lang="ru-RU" dirty="0" smtClean="0"/>
              <a:t> </a:t>
            </a:r>
            <a:r>
              <a:rPr lang="ru-RU" dirty="0" err="1" smtClean="0"/>
              <a:t>Service</a:t>
            </a:r>
            <a:r>
              <a:rPr lang="ru-RU" dirty="0" smtClean="0"/>
              <a:t> </a:t>
            </a:r>
            <a:r>
              <a:rPr lang="ru-RU" dirty="0" err="1" smtClean="0"/>
              <a:t>Definition</a:t>
            </a:r>
            <a:r>
              <a:rPr lang="ru-RU" dirty="0" smtClean="0"/>
              <a:t> </a:t>
            </a:r>
            <a:r>
              <a:rPr lang="ru-RU" dirty="0" err="1" smtClean="0"/>
              <a:t>Language</a:t>
            </a:r>
            <a:r>
              <a:rPr lang="ru-RU" dirty="0" smtClean="0"/>
              <a:t>) поддерживает стандартные механизмы для определения интерфейсов отдельно от их реализации, что в совокупности со  специальными механизмами связывания (транспортным протоколом и форматом кодирования данных) обеспечивает возможность динамического поиска и компоновки сервисов в гетерогенных средах. Во-вторых, широко распространенная адаптация механизмов веб-сервисов означает, что инфраструктура, построенная на базе  веб-сервисов, может использовать различные утилиты и другие существующие сервисы, такие как различные процессоры WSDL, системы планирования потоков задач и среды для размещения веб-сервисов.</a:t>
            </a:r>
          </a:p>
          <a:p>
            <a:r>
              <a:rPr lang="ru-RU" dirty="0" err="1" smtClean="0"/>
              <a:t>Грид</a:t>
            </a:r>
            <a:r>
              <a:rPr lang="ru-RU" dirty="0" smtClean="0"/>
              <a:t>-сервис поддерживает следующие стандартные интерфейсы.</a:t>
            </a:r>
          </a:p>
          <a:p>
            <a:r>
              <a:rPr lang="ru-RU" dirty="0" smtClean="0"/>
              <a:t> Поиск. Грид приложениям необходимы механизмы для поиска доступных сервисов и определения их характеристик. </a:t>
            </a:r>
          </a:p>
          <a:p>
            <a:r>
              <a:rPr lang="ru-RU" dirty="0" smtClean="0"/>
              <a:t> Динамическое создание сервисов. Возможность динамического создания и управления службами – это один из базовых принципов OGSA, требующий наличия сервисов создания новых сервисов.</a:t>
            </a:r>
          </a:p>
          <a:p>
            <a:r>
              <a:rPr lang="ru-RU" dirty="0" smtClean="0"/>
              <a:t> Управление временем жизни.  Распределенная система должна  обеспечивать возможность уничтожения экземпляра </a:t>
            </a:r>
            <a:r>
              <a:rPr lang="ru-RU" dirty="0" err="1" smtClean="0"/>
              <a:t>грид</a:t>
            </a:r>
            <a:r>
              <a:rPr lang="ru-RU" dirty="0" smtClean="0"/>
              <a:t>-сервиса.</a:t>
            </a:r>
          </a:p>
          <a:p>
            <a:r>
              <a:rPr lang="ru-RU" dirty="0" smtClean="0"/>
              <a:t> Уведомление. Для обеспечения работы грид приложения наборы грид сервисов  должны иметь возможность асинхронно уведомлять друг друга о изменениях в их состоянии.</a:t>
            </a:r>
          </a:p>
          <a:p>
            <a:r>
              <a:rPr lang="ru-RU" dirty="0" smtClean="0"/>
              <a:t>Первая реализация модели OGSA,  разработанная в 2003 г., называлась OGSI (</a:t>
            </a:r>
            <a:r>
              <a:rPr lang="ru-RU" dirty="0" err="1" smtClean="0"/>
              <a:t>Open</a:t>
            </a:r>
            <a:r>
              <a:rPr lang="ru-RU" dirty="0" smtClean="0"/>
              <a:t> </a:t>
            </a:r>
            <a:r>
              <a:rPr lang="ru-RU" dirty="0" err="1" smtClean="0"/>
              <a:t>Grid</a:t>
            </a:r>
            <a:r>
              <a:rPr lang="ru-RU" dirty="0" smtClean="0"/>
              <a:t> </a:t>
            </a:r>
            <a:r>
              <a:rPr lang="ru-RU" dirty="0" err="1" smtClean="0"/>
              <a:t>Service</a:t>
            </a:r>
            <a:r>
              <a:rPr lang="ru-RU" dirty="0" smtClean="0"/>
              <a:t> </a:t>
            </a:r>
            <a:r>
              <a:rPr lang="ru-RU" dirty="0" err="1" smtClean="0"/>
              <a:t>Infrastructure</a:t>
            </a:r>
            <a:r>
              <a:rPr lang="ru-RU" dirty="0" smtClean="0"/>
              <a:t>). В связи с тем, что существовавшие тогда стандарты веб-сервисов (к которым относились WSDL, </a:t>
            </a:r>
          </a:p>
          <a:p>
            <a:r>
              <a:rPr lang="ru-RU" dirty="0" smtClean="0"/>
              <a:t>SOAP, UDDI) не могли обеспечить всех требований, предъявляемых разработчиками к функциональным возможностям </a:t>
            </a:r>
            <a:r>
              <a:rPr lang="ru-RU" dirty="0" err="1" smtClean="0"/>
              <a:t>грид</a:t>
            </a:r>
            <a:r>
              <a:rPr lang="ru-RU" dirty="0" smtClean="0"/>
              <a:t>-сервисов, при создании OGSI потребовалось модифицировать и расширить соответствующие стандарты [55]. Это привело к тому, что  совместное использование веб-сервисов и </a:t>
            </a:r>
            <a:r>
              <a:rPr lang="ru-RU" dirty="0" err="1" smtClean="0"/>
              <a:t>грид</a:t>
            </a:r>
            <a:r>
              <a:rPr lang="ru-RU" dirty="0" smtClean="0"/>
              <a:t>-сервисов  в одной среде стало невозможным, из-за несовместимости базовых стандартов.</a:t>
            </a:r>
          </a:p>
          <a:p>
            <a:r>
              <a:rPr lang="ru-RU" dirty="0" smtClean="0"/>
              <a:t>Дальнейшие совместные усилия  сообщества грид и организаций по разработке стандартов веб-сервисов привело к определению стандартов, соответствующих требованиям грид. В предложенном стандарте  WSRF (</a:t>
            </a:r>
            <a:r>
              <a:rPr lang="ru-RU" dirty="0" err="1" smtClean="0"/>
              <a:t>Web</a:t>
            </a:r>
            <a:r>
              <a:rPr lang="ru-RU" dirty="0" smtClean="0"/>
              <a:t> </a:t>
            </a:r>
            <a:r>
              <a:rPr lang="ru-RU" dirty="0" err="1" smtClean="0"/>
              <a:t>Service</a:t>
            </a:r>
            <a:r>
              <a:rPr lang="ru-RU" dirty="0" smtClean="0"/>
              <a:t> </a:t>
            </a:r>
            <a:r>
              <a:rPr lang="ru-RU" dirty="0" err="1" smtClean="0"/>
              <a:t>Resource</a:t>
            </a:r>
            <a:r>
              <a:rPr lang="ru-RU" dirty="0" smtClean="0"/>
              <a:t> </a:t>
            </a:r>
            <a:r>
              <a:rPr lang="ru-RU" dirty="0" err="1" smtClean="0"/>
              <a:t>Framework</a:t>
            </a:r>
            <a:r>
              <a:rPr lang="ru-RU" dirty="0" smtClean="0"/>
              <a:t>) специфицированы  универсальные механизмы для определения, просмотра и управления состоянием удаленного ресурса, что является критически-важным с точки зрения</a:t>
            </a:r>
            <a:r>
              <a:rPr lang="ru-RU" baseline="0" dirty="0" smtClean="0"/>
              <a:t> </a:t>
            </a:r>
            <a:r>
              <a:rPr lang="ru-RU" dirty="0" smtClean="0"/>
              <a:t>грид. На сегодняшний день реализация модели  OGSA посредством стандарта WSRF (и сопутствующих стандартов, таких как WS-</a:t>
            </a:r>
            <a:r>
              <a:rPr lang="ru-RU" dirty="0" err="1" smtClean="0"/>
              <a:t>Notification</a:t>
            </a:r>
            <a:r>
              <a:rPr lang="ru-RU" dirty="0" smtClean="0"/>
              <a:t> и WS-</a:t>
            </a:r>
            <a:r>
              <a:rPr lang="ru-RU" dirty="0" err="1" smtClean="0"/>
              <a:t>Addressing</a:t>
            </a:r>
            <a:r>
              <a:rPr lang="ru-RU" dirty="0" smtClean="0"/>
              <a:t>) является наиболее распространенной в среде грид.</a:t>
            </a:r>
          </a:p>
          <a:p>
            <a:r>
              <a:rPr lang="ru-RU" dirty="0" smtClean="0"/>
              <a:t>В настоящее время, существуют две системы, обеспечивающие инфраструктуру разработки </a:t>
            </a:r>
            <a:r>
              <a:rPr lang="ru-RU" dirty="0" err="1" smtClean="0"/>
              <a:t>грид</a:t>
            </a:r>
            <a:r>
              <a:rPr lang="ru-RU" dirty="0" smtClean="0"/>
              <a:t>-систем в соответствии со стандартами OGSA, реализованными посредством WSRF: </a:t>
            </a:r>
            <a:r>
              <a:rPr lang="ru-RU" dirty="0" err="1" smtClean="0"/>
              <a:t>Globus</a:t>
            </a:r>
            <a:r>
              <a:rPr lang="ru-RU" dirty="0" smtClean="0"/>
              <a:t> </a:t>
            </a:r>
            <a:r>
              <a:rPr lang="ru-RU" dirty="0" err="1" smtClean="0"/>
              <a:t>Toolkit</a:t>
            </a:r>
            <a:r>
              <a:rPr lang="ru-RU" dirty="0" smtClean="0"/>
              <a:t> и </a:t>
            </a:r>
          </a:p>
          <a:p>
            <a:r>
              <a:rPr lang="ru-RU" dirty="0" smtClean="0"/>
              <a:t>UNICORE</a:t>
            </a:r>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3</a:t>
            </a:fld>
            <a:endParaRPr lang="ru-RU"/>
          </a:p>
        </p:txBody>
      </p:sp>
    </p:spTree>
    <p:extLst>
      <p:ext uri="{BB962C8B-B14F-4D97-AF65-F5344CB8AC3E}">
        <p14:creationId xmlns:p14="http://schemas.microsoft.com/office/powerpoint/2010/main" xmlns="" val="2123229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As in the case of the </a:t>
            </a:r>
            <a:r>
              <a:rPr lang="en-US" sz="1200" b="0" i="0" kern="1200" dirty="0" err="1" smtClean="0">
                <a:solidFill>
                  <a:schemeClr val="tx1"/>
                </a:solidFill>
                <a:latin typeface="+mn-lt"/>
                <a:ea typeface="+mn-ea"/>
                <a:cs typeface="+mn-cs"/>
              </a:rPr>
              <a:t>Globus</a:t>
            </a:r>
            <a:r>
              <a:rPr lang="en-US" sz="1200" b="0" i="0" kern="1200" dirty="0" smtClean="0">
                <a:solidFill>
                  <a:schemeClr val="tx1"/>
                </a:solidFill>
                <a:latin typeface="+mn-lt"/>
                <a:ea typeface="+mn-ea"/>
                <a:cs typeface="+mn-cs"/>
              </a:rPr>
              <a:t>® Toolkit, UNICORE was started before "Grid computing" became the accepted new paradigm for distributed computing. The UNICORE vision was proposed to the German Ministry for Education and Re- search (BMBF) and received funding. A first prototype was developed in the "UNICORE" project. The foundations for the current production version were laid in the follow- up project "UNICORE Plus", which was successfully completed in 2002.</a:t>
            </a:r>
          </a:p>
          <a:p>
            <a:r>
              <a:rPr lang="en-US" sz="1200" b="1" i="0" kern="1200" dirty="0" smtClean="0">
                <a:solidFill>
                  <a:schemeClr val="tx1"/>
                </a:solidFill>
                <a:latin typeface="+mn-lt"/>
                <a:ea typeface="+mn-ea"/>
                <a:cs typeface="+mn-cs"/>
              </a:rPr>
              <a:t>... and the road towards standards</a:t>
            </a:r>
          </a:p>
          <a:p>
            <a:r>
              <a:rPr lang="en-US" sz="1200" b="0" i="0" kern="1200" dirty="0" smtClean="0">
                <a:solidFill>
                  <a:schemeClr val="tx1"/>
                </a:solidFill>
                <a:latin typeface="+mn-lt"/>
                <a:ea typeface="+mn-ea"/>
                <a:cs typeface="+mn-cs"/>
              </a:rPr>
              <a:t>In recent years, UNICORE has undergone a major restructuring and re-implementation of core components. This has been done in the European </a:t>
            </a:r>
            <a:r>
              <a:rPr lang="en-US" sz="1200" b="0" i="0" kern="1200" dirty="0" err="1" smtClean="0">
                <a:solidFill>
                  <a:schemeClr val="tx1"/>
                </a:solidFill>
                <a:latin typeface="+mn-lt"/>
                <a:ea typeface="+mn-ea"/>
                <a:cs typeface="+mn-cs"/>
              </a:rPr>
              <a:t>UniGrids</a:t>
            </a:r>
            <a:r>
              <a:rPr lang="en-US" sz="1200" b="0" i="0" kern="1200" dirty="0" smtClean="0">
                <a:solidFill>
                  <a:schemeClr val="tx1"/>
                </a:solidFill>
                <a:latin typeface="+mn-lt"/>
                <a:ea typeface="+mn-ea"/>
                <a:cs typeface="+mn-cs"/>
              </a:rPr>
              <a:t> project. Now, UNICORE is based on Web Services as proposed by the Open Grid Services Architecture maintained by the </a:t>
            </a:r>
            <a:r>
              <a:rPr lang="en-US" sz="1200" b="1" i="0" u="none" strike="noStrike" kern="1200" dirty="0" smtClean="0">
                <a:solidFill>
                  <a:schemeClr val="tx1"/>
                </a:solidFill>
                <a:latin typeface="+mn-lt"/>
                <a:ea typeface="+mn-ea"/>
                <a:cs typeface="+mn-cs"/>
                <a:hlinkClick r:id="rId3"/>
              </a:rPr>
              <a:t>Open Grid Forum</a:t>
            </a:r>
            <a:r>
              <a:rPr lang="en-US" sz="1200" b="0" i="0" kern="1200" dirty="0" smtClean="0">
                <a:solidFill>
                  <a:schemeClr val="tx1"/>
                </a:solidFill>
                <a:latin typeface="+mn-lt"/>
                <a:ea typeface="+mn-ea"/>
                <a:cs typeface="+mn-cs"/>
              </a:rPr>
              <a:t>. In fact, UNICORE 6 is currently the most up-to-date implementation of the core specifications (such as WS-RF).</a:t>
            </a:r>
          </a:p>
          <a:p>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550C5DF-0342-46A6-BA86-AC907E012B49}"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550C5DF-0342-46A6-BA86-AC907E012B49}"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For a tight integration of various types of applications, the concept of </a:t>
            </a:r>
            <a:r>
              <a:rPr lang="en-US" sz="1200" b="0" i="0" kern="1200" dirty="0" err="1" smtClean="0">
                <a:solidFill>
                  <a:schemeClr val="tx1"/>
                </a:solidFill>
                <a:effectLst/>
                <a:latin typeface="+mn-lt"/>
                <a:ea typeface="+mn-ea"/>
                <a:cs typeface="+mn-cs"/>
              </a:rPr>
              <a:t>GridBeans</a:t>
            </a:r>
            <a:r>
              <a:rPr lang="en-US" sz="1200" b="0" i="0" kern="1200" dirty="0" smtClean="0">
                <a:solidFill>
                  <a:schemeClr val="tx1"/>
                </a:solidFill>
                <a:effectLst/>
                <a:latin typeface="+mn-lt"/>
                <a:ea typeface="+mn-ea"/>
                <a:cs typeface="+mn-cs"/>
              </a:rPr>
              <a:t> was invented. </a:t>
            </a:r>
            <a:r>
              <a:rPr lang="en-US" sz="1200" b="0" i="0" kern="1200" dirty="0" err="1" smtClean="0">
                <a:solidFill>
                  <a:schemeClr val="tx1"/>
                </a:solidFill>
                <a:effectLst/>
                <a:latin typeface="+mn-lt"/>
                <a:ea typeface="+mn-ea"/>
                <a:cs typeface="+mn-cs"/>
              </a:rPr>
              <a:t>GridBeans</a:t>
            </a:r>
            <a:r>
              <a:rPr lang="en-US" sz="1200" b="0" i="0" kern="1200" dirty="0" smtClean="0">
                <a:solidFill>
                  <a:schemeClr val="tx1"/>
                </a:solidFill>
                <a:effectLst/>
                <a:latin typeface="+mn-lt"/>
                <a:ea typeface="+mn-ea"/>
                <a:cs typeface="+mn-cs"/>
              </a:rPr>
              <a:t> are small software packages that provide tailored graphical user interfaces for scientific applications available on the Grid. The same packages are responsible for </a:t>
            </a:r>
            <a:r>
              <a:rPr lang="en-US" sz="1200" b="0" i="0" kern="1200" dirty="0" err="1" smtClean="0">
                <a:solidFill>
                  <a:schemeClr val="tx1"/>
                </a:solidFill>
                <a:effectLst/>
                <a:latin typeface="+mn-lt"/>
                <a:ea typeface="+mn-ea"/>
                <a:cs typeface="+mn-cs"/>
              </a:rPr>
              <a:t>visualising</a:t>
            </a:r>
            <a:r>
              <a:rPr lang="en-US" sz="1200" b="0" i="0" kern="1200" dirty="0" smtClean="0">
                <a:solidFill>
                  <a:schemeClr val="tx1"/>
                </a:solidFill>
                <a:effectLst/>
                <a:latin typeface="+mn-lt"/>
                <a:ea typeface="+mn-ea"/>
                <a:cs typeface="+mn-cs"/>
              </a:rPr>
              <a:t> the output data of scientific simulations once the jobs have been executed and output files have been downloaded to the client machine. Some basic </a:t>
            </a:r>
            <a:r>
              <a:rPr lang="en-US" sz="1200" b="0" i="0" kern="1200" dirty="0" err="1" smtClean="0">
                <a:solidFill>
                  <a:schemeClr val="tx1"/>
                </a:solidFill>
                <a:effectLst/>
                <a:latin typeface="+mn-lt"/>
                <a:ea typeface="+mn-ea"/>
                <a:cs typeface="+mn-cs"/>
              </a:rPr>
              <a:t>GridBeans</a:t>
            </a:r>
            <a:r>
              <a:rPr lang="en-US" sz="1200" b="0" i="0" kern="1200" dirty="0" smtClean="0">
                <a:solidFill>
                  <a:schemeClr val="tx1"/>
                </a:solidFill>
                <a:effectLst/>
                <a:latin typeface="+mn-lt"/>
                <a:ea typeface="+mn-ea"/>
                <a:cs typeface="+mn-cs"/>
              </a:rPr>
              <a:t> for executing scripts (</a:t>
            </a:r>
            <a:r>
              <a:rPr lang="en-US" sz="1200" b="0" i="0" kern="1200" dirty="0" err="1" smtClean="0">
                <a:solidFill>
                  <a:schemeClr val="tx1"/>
                </a:solidFill>
                <a:effectLst/>
                <a:latin typeface="+mn-lt"/>
                <a:ea typeface="+mn-ea"/>
                <a:cs typeface="+mn-cs"/>
              </a:rPr>
              <a:t>perl</a:t>
            </a:r>
            <a:r>
              <a:rPr lang="en-US" sz="1200" b="0" i="0" kern="1200" dirty="0" smtClean="0">
                <a:solidFill>
                  <a:schemeClr val="tx1"/>
                </a:solidFill>
                <a:effectLst/>
                <a:latin typeface="+mn-lt"/>
                <a:ea typeface="+mn-ea"/>
                <a:cs typeface="+mn-cs"/>
              </a:rPr>
              <a:t>, various shells, etc.) and running single commands are available by default. New </a:t>
            </a:r>
            <a:r>
              <a:rPr lang="en-US" sz="1200" b="0" i="0" kern="1200" dirty="0" err="1" smtClean="0">
                <a:solidFill>
                  <a:schemeClr val="tx1"/>
                </a:solidFill>
                <a:effectLst/>
                <a:latin typeface="+mn-lt"/>
                <a:ea typeface="+mn-ea"/>
                <a:cs typeface="+mn-cs"/>
              </a:rPr>
              <a:t>GridBeans</a:t>
            </a:r>
            <a:r>
              <a:rPr lang="en-US" sz="1200" b="0" i="0" kern="1200" dirty="0" smtClean="0">
                <a:solidFill>
                  <a:schemeClr val="tx1"/>
                </a:solidFill>
                <a:effectLst/>
                <a:latin typeface="+mn-lt"/>
                <a:ea typeface="+mn-ea"/>
                <a:cs typeface="+mn-cs"/>
              </a:rPr>
              <a:t> can easily be developed using the respective APIs and documentation. </a:t>
            </a:r>
          </a:p>
          <a:p>
            <a:endParaRPr lang="en-US" sz="1200" b="0" i="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8</a:t>
            </a:fld>
            <a:endParaRPr lang="ru-RU"/>
          </a:p>
        </p:txBody>
      </p:sp>
    </p:spTree>
    <p:extLst>
      <p:ext uri="{BB962C8B-B14F-4D97-AF65-F5344CB8AC3E}">
        <p14:creationId xmlns:p14="http://schemas.microsoft.com/office/powerpoint/2010/main" xmlns="" val="578698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For a tight integration of various types of applications, the concept of </a:t>
            </a:r>
            <a:r>
              <a:rPr lang="en-US" sz="1200" b="0" i="0" kern="1200" dirty="0" err="1" smtClean="0">
                <a:solidFill>
                  <a:schemeClr val="tx1"/>
                </a:solidFill>
                <a:effectLst/>
                <a:latin typeface="+mn-lt"/>
                <a:ea typeface="+mn-ea"/>
                <a:cs typeface="+mn-cs"/>
              </a:rPr>
              <a:t>GridBeans</a:t>
            </a:r>
            <a:r>
              <a:rPr lang="en-US" sz="1200" b="0" i="0" kern="1200" dirty="0" smtClean="0">
                <a:solidFill>
                  <a:schemeClr val="tx1"/>
                </a:solidFill>
                <a:effectLst/>
                <a:latin typeface="+mn-lt"/>
                <a:ea typeface="+mn-ea"/>
                <a:cs typeface="+mn-cs"/>
              </a:rPr>
              <a:t> was invented. </a:t>
            </a:r>
            <a:r>
              <a:rPr lang="en-US" sz="1200" b="0" i="0" kern="1200" dirty="0" err="1" smtClean="0">
                <a:solidFill>
                  <a:schemeClr val="tx1"/>
                </a:solidFill>
                <a:effectLst/>
                <a:latin typeface="+mn-lt"/>
                <a:ea typeface="+mn-ea"/>
                <a:cs typeface="+mn-cs"/>
              </a:rPr>
              <a:t>GridBeans</a:t>
            </a:r>
            <a:r>
              <a:rPr lang="en-US" sz="1200" b="0" i="0" kern="1200" dirty="0" smtClean="0">
                <a:solidFill>
                  <a:schemeClr val="tx1"/>
                </a:solidFill>
                <a:effectLst/>
                <a:latin typeface="+mn-lt"/>
                <a:ea typeface="+mn-ea"/>
                <a:cs typeface="+mn-cs"/>
              </a:rPr>
              <a:t> are small software packages that provide tailored graphical user interfaces for scientific applications available on the Grid. The same packages are responsible for </a:t>
            </a:r>
            <a:r>
              <a:rPr lang="en-US" sz="1200" b="0" i="0" kern="1200" dirty="0" err="1" smtClean="0">
                <a:solidFill>
                  <a:schemeClr val="tx1"/>
                </a:solidFill>
                <a:effectLst/>
                <a:latin typeface="+mn-lt"/>
                <a:ea typeface="+mn-ea"/>
                <a:cs typeface="+mn-cs"/>
              </a:rPr>
              <a:t>visualising</a:t>
            </a:r>
            <a:r>
              <a:rPr lang="en-US" sz="1200" b="0" i="0" kern="1200" dirty="0" smtClean="0">
                <a:solidFill>
                  <a:schemeClr val="tx1"/>
                </a:solidFill>
                <a:effectLst/>
                <a:latin typeface="+mn-lt"/>
                <a:ea typeface="+mn-ea"/>
                <a:cs typeface="+mn-cs"/>
              </a:rPr>
              <a:t> the output data of scientific simulations once the jobs have been executed and output files have been downloaded to the client machine. Some basic </a:t>
            </a:r>
            <a:r>
              <a:rPr lang="en-US" sz="1200" b="0" i="0" kern="1200" dirty="0" err="1" smtClean="0">
                <a:solidFill>
                  <a:schemeClr val="tx1"/>
                </a:solidFill>
                <a:effectLst/>
                <a:latin typeface="+mn-lt"/>
                <a:ea typeface="+mn-ea"/>
                <a:cs typeface="+mn-cs"/>
              </a:rPr>
              <a:t>GridBeans</a:t>
            </a:r>
            <a:r>
              <a:rPr lang="en-US" sz="1200" b="0" i="0" kern="1200" dirty="0" smtClean="0">
                <a:solidFill>
                  <a:schemeClr val="tx1"/>
                </a:solidFill>
                <a:effectLst/>
                <a:latin typeface="+mn-lt"/>
                <a:ea typeface="+mn-ea"/>
                <a:cs typeface="+mn-cs"/>
              </a:rPr>
              <a:t> for executing scripts (</a:t>
            </a:r>
            <a:r>
              <a:rPr lang="en-US" sz="1200" b="0" i="0" kern="1200" dirty="0" err="1" smtClean="0">
                <a:solidFill>
                  <a:schemeClr val="tx1"/>
                </a:solidFill>
                <a:effectLst/>
                <a:latin typeface="+mn-lt"/>
                <a:ea typeface="+mn-ea"/>
                <a:cs typeface="+mn-cs"/>
              </a:rPr>
              <a:t>perl</a:t>
            </a:r>
            <a:r>
              <a:rPr lang="en-US" sz="1200" b="0" i="0" kern="1200" dirty="0" smtClean="0">
                <a:solidFill>
                  <a:schemeClr val="tx1"/>
                </a:solidFill>
                <a:effectLst/>
                <a:latin typeface="+mn-lt"/>
                <a:ea typeface="+mn-ea"/>
                <a:cs typeface="+mn-cs"/>
              </a:rPr>
              <a:t>, various shells, etc.) and running single commands are available by default. New </a:t>
            </a:r>
            <a:r>
              <a:rPr lang="en-US" sz="1200" b="0" i="0" kern="1200" dirty="0" err="1" smtClean="0">
                <a:solidFill>
                  <a:schemeClr val="tx1"/>
                </a:solidFill>
                <a:effectLst/>
                <a:latin typeface="+mn-lt"/>
                <a:ea typeface="+mn-ea"/>
                <a:cs typeface="+mn-cs"/>
              </a:rPr>
              <a:t>GridBeans</a:t>
            </a:r>
            <a:r>
              <a:rPr lang="en-US" sz="1200" b="0" i="0" kern="1200" dirty="0" smtClean="0">
                <a:solidFill>
                  <a:schemeClr val="tx1"/>
                </a:solidFill>
                <a:effectLst/>
                <a:latin typeface="+mn-lt"/>
                <a:ea typeface="+mn-ea"/>
                <a:cs typeface="+mn-cs"/>
              </a:rPr>
              <a:t> can easily be developed using the respective APIs and documentation. </a:t>
            </a:r>
          </a:p>
          <a:p>
            <a:endParaRPr lang="en-US" sz="1200" b="0" i="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B550C5DF-0342-46A6-BA86-AC907E012B49}" type="slidenum">
              <a:rPr lang="ru-RU" smtClean="0"/>
              <a:pPr/>
              <a:t>9</a:t>
            </a:fld>
            <a:endParaRPr lang="ru-RU"/>
          </a:p>
        </p:txBody>
      </p:sp>
    </p:spTree>
    <p:extLst>
      <p:ext uri="{BB962C8B-B14F-4D97-AF65-F5344CB8AC3E}">
        <p14:creationId xmlns:p14="http://schemas.microsoft.com/office/powerpoint/2010/main" xmlns="" val="578698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1222F7C-2AA5-4799-9D21-44ED9B36EF24}" type="datetime1">
              <a:rPr lang="ru-RU" smtClean="0"/>
              <a:pPr/>
              <a:t>11.02.2012</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BC8F757-9483-4C41-8F38-4878F31DB10B}" type="slidenum">
              <a:rPr lang="ru-RU" smtClean="0"/>
              <a:pPr/>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EFFEFB1-8C34-4F43-ADBC-D5901851B295}" type="datetime1">
              <a:rPr lang="ru-RU" smtClean="0"/>
              <a:pPr/>
              <a:t>11.02.2012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C8F757-9483-4C41-8F38-4878F31DB10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D0DD595-1A9F-4485-B63E-BCB92167A80D}" type="datetime1">
              <a:rPr lang="ru-RU" smtClean="0"/>
              <a:pPr/>
              <a:t>11.02.2012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C8F757-9483-4C41-8F38-4878F31DB10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CE1BF47-0FA4-45B9-844D-2EADE08C2832}" type="datetime1">
              <a:rPr lang="ru-RU" smtClean="0"/>
              <a:pPr/>
              <a:t>11.02.2012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C8F757-9483-4C41-8F38-4878F31DB10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2D6D0F7-472D-4DE1-AA98-7BF1C94D5089}" type="datetime1">
              <a:rPr lang="ru-RU" smtClean="0"/>
              <a:pPr/>
              <a:t>11.02.2012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C8F757-9483-4C41-8F38-4878F31DB10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539851E6-340D-4CE5-A31F-37011CB649F8}" type="datetime1">
              <a:rPr lang="ru-RU" smtClean="0"/>
              <a:pPr/>
              <a:t>11.02.2012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BC8F757-9483-4C41-8F38-4878F31DB10B}" type="slidenum">
              <a:rPr lang="ru-RU" smtClean="0"/>
              <a:pPr/>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F8A9B1F-DF3D-4328-9506-75F6BCCB2BF6}" type="datetime1">
              <a:rPr lang="ru-RU" smtClean="0"/>
              <a:pPr/>
              <a:t>11.02.2012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BC8F757-9483-4C41-8F38-4878F31DB10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4C831FE-0ABD-4620-8F97-10971BE3C230}" type="datetime1">
              <a:rPr lang="ru-RU" smtClean="0"/>
              <a:pPr/>
              <a:t>11.02.2012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BC8F757-9483-4C41-8F38-4878F31DB10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4C024C-84DB-4B91-8AD5-250CE2AA2A24}" type="datetime1">
              <a:rPr lang="ru-RU" smtClean="0"/>
              <a:pPr/>
              <a:t>11.02.2012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BC8F757-9483-4C41-8F38-4878F31DB10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F045BAB-B9C8-4DFD-B777-12B6C0DDFAFB}" type="datetime1">
              <a:rPr lang="ru-RU" smtClean="0"/>
              <a:pPr/>
              <a:t>11.02.2012</a:t>
            </a:fld>
            <a:endParaRPr lang="ru-RU"/>
          </a:p>
        </p:txBody>
      </p:sp>
      <p:sp>
        <p:nvSpPr>
          <p:cNvPr id="7" name="Slide Number Placeholder 6"/>
          <p:cNvSpPr>
            <a:spLocks noGrp="1"/>
          </p:cNvSpPr>
          <p:nvPr>
            <p:ph type="sldNum" sz="quarter" idx="12"/>
          </p:nvPr>
        </p:nvSpPr>
        <p:spPr/>
        <p:txBody>
          <a:bodyPr/>
          <a:lstStyle/>
          <a:p>
            <a:fld id="{7BC8F757-9483-4C41-8F38-4878F31DB10B}" type="slidenum">
              <a:rPr lang="ru-RU" smtClean="0"/>
              <a:pPr/>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FC783F-24C0-4B97-B715-B912E1E10BC3}" type="datetime1">
              <a:rPr lang="ru-RU" smtClean="0"/>
              <a:pPr/>
              <a:t>11.02.2012</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7BC8F757-9483-4C41-8F38-4878F31DB10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FD2CAA6-C8CF-4B0B-9BCC-1279052A98FC}" type="datetime1">
              <a:rPr lang="ru-RU" smtClean="0"/>
              <a:pPr/>
              <a:t>11.02.2012</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BC8F757-9483-4C41-8F38-4878F31DB10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gridsphere.org/gridsphere/gridspher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vinetoolkit.or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3806130"/>
            <a:ext cx="6400800" cy="1777752"/>
          </a:xfrm>
        </p:spPr>
        <p:txBody>
          <a:bodyPr>
            <a:normAutofit/>
          </a:bodyPr>
          <a:lstStyle/>
          <a:p>
            <a:r>
              <a:rPr lang="ru-RU" sz="2000" b="1" dirty="0" smtClean="0"/>
              <a:t>Платформа для разработки </a:t>
            </a:r>
            <a:br>
              <a:rPr lang="ru-RU" sz="2000" b="1" dirty="0" smtClean="0"/>
            </a:br>
            <a:r>
              <a:rPr lang="ru-RU" sz="2000" b="1" dirty="0" err="1" smtClean="0"/>
              <a:t>грид</a:t>
            </a:r>
            <a:r>
              <a:rPr lang="ru-RU" sz="2000" b="1" dirty="0" smtClean="0"/>
              <a:t>-систем</a:t>
            </a:r>
            <a:endParaRPr lang="ru-RU" sz="2000" b="1" dirty="0"/>
          </a:p>
        </p:txBody>
      </p:sp>
      <p:sp>
        <p:nvSpPr>
          <p:cNvPr id="4" name="Подзаголовок 2"/>
          <p:cNvSpPr txBox="1">
            <a:spLocks/>
          </p:cNvSpPr>
          <p:nvPr/>
        </p:nvSpPr>
        <p:spPr>
          <a:xfrm>
            <a:off x="4572000" y="5002460"/>
            <a:ext cx="3640832" cy="116284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ru-RU" sz="2000" b="1" dirty="0" smtClean="0">
                <a:solidFill>
                  <a:schemeClr val="accent4"/>
                </a:solidFill>
              </a:rPr>
              <a:t>Доклад </a:t>
            </a:r>
            <a:r>
              <a:rPr lang="ru-RU" sz="2000" b="1" dirty="0" smtClean="0">
                <a:solidFill>
                  <a:schemeClr val="accent4"/>
                </a:solidFill>
              </a:rPr>
              <a:t>подготовил</a:t>
            </a:r>
            <a:r>
              <a:rPr lang="ru-RU" sz="2000" b="1" dirty="0" smtClean="0">
                <a:solidFill>
                  <a:schemeClr val="accent4"/>
                </a:solidFill>
              </a:rPr>
              <a:t>а</a:t>
            </a:r>
            <a:r>
              <a:rPr lang="ru-RU" sz="2000" b="1" dirty="0" smtClean="0">
                <a:solidFill>
                  <a:schemeClr val="accent4"/>
                </a:solidFill>
              </a:rPr>
              <a:t>:</a:t>
            </a:r>
            <a:endParaRPr lang="ru-RU" sz="2000" b="1" dirty="0" smtClean="0">
              <a:solidFill>
                <a:schemeClr val="accent4"/>
              </a:solidFill>
            </a:endParaRPr>
          </a:p>
          <a:p>
            <a:pPr>
              <a:spcBef>
                <a:spcPts val="0"/>
              </a:spcBef>
            </a:pPr>
            <a:r>
              <a:rPr lang="ru-RU" sz="2000" dirty="0" smtClean="0">
                <a:solidFill>
                  <a:schemeClr val="accent4"/>
                </a:solidFill>
              </a:rPr>
              <a:t>Худякова Елена</a:t>
            </a:r>
          </a:p>
          <a:p>
            <a:pPr>
              <a:spcBef>
                <a:spcPts val="0"/>
              </a:spcBef>
            </a:pPr>
            <a:r>
              <a:rPr lang="ru-RU" sz="2000" dirty="0" smtClean="0">
                <a:solidFill>
                  <a:schemeClr val="accent4"/>
                </a:solidFill>
              </a:rPr>
              <a:t>ВМИ-115</a:t>
            </a:r>
            <a:endParaRPr lang="ru-RU" sz="2000" dirty="0">
              <a:solidFill>
                <a:schemeClr val="accent4"/>
              </a:solidFill>
            </a:endParaRPr>
          </a:p>
        </p:txBody>
      </p:sp>
      <p:pic>
        <p:nvPicPr>
          <p:cNvPr id="5" name="Picture 2" descr="http://www.unicore.eu/unicore/img/UNICORE-Logo-PPT-300dpi-transparent.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3528" y="2713464"/>
            <a:ext cx="3960440" cy="82727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Номер слайда 1"/>
          <p:cNvSpPr>
            <a:spLocks noGrp="1"/>
          </p:cNvSpPr>
          <p:nvPr>
            <p:ph type="sldNum" sz="quarter" idx="12"/>
          </p:nvPr>
        </p:nvSpPr>
        <p:spPr/>
        <p:txBody>
          <a:bodyPr/>
          <a:lstStyle/>
          <a:p>
            <a:fld id="{7BC8F757-9483-4C41-8F38-4878F31DB10B}" type="slidenum">
              <a:rPr lang="ru-RU" smtClean="0"/>
              <a:pPr/>
              <a:t>1</a:t>
            </a:fld>
            <a:endParaRPr lang="ru-RU"/>
          </a:p>
        </p:txBody>
      </p:sp>
    </p:spTree>
    <p:extLst>
      <p:ext uri="{BB962C8B-B14F-4D97-AF65-F5344CB8AC3E}">
        <p14:creationId xmlns:p14="http://schemas.microsoft.com/office/powerpoint/2010/main" xmlns="" val="643721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883648"/>
            <a:ext cx="7024744" cy="745152"/>
          </a:xfrm>
        </p:spPr>
        <p:txBody>
          <a:bodyPr/>
          <a:lstStyle/>
          <a:p>
            <a:r>
              <a:rPr lang="ru-RU" dirty="0" smtClean="0">
                <a:solidFill>
                  <a:schemeClr val="accent4"/>
                </a:solidFill>
              </a:rPr>
              <a:t>Архитектура </a:t>
            </a:r>
            <a:r>
              <a:rPr lang="en-US" dirty="0" smtClean="0">
                <a:solidFill>
                  <a:schemeClr val="accent4"/>
                </a:solidFill>
              </a:rPr>
              <a:t>UNICORE</a:t>
            </a:r>
            <a:endParaRPr lang="ru-RU" dirty="0">
              <a:solidFill>
                <a:schemeClr val="accent4"/>
              </a:solidFill>
            </a:endParaRPr>
          </a:p>
        </p:txBody>
      </p:sp>
      <p:pic>
        <p:nvPicPr>
          <p:cNvPr id="1027" name="Picture 3" descr="C:\Users\elena\Downloads\UNICORE.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47664" y="1772816"/>
            <a:ext cx="5616624" cy="439921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Прямоугольник 2"/>
          <p:cNvSpPr/>
          <p:nvPr/>
        </p:nvSpPr>
        <p:spPr>
          <a:xfrm>
            <a:off x="1422670" y="1628800"/>
            <a:ext cx="6480720" cy="1080120"/>
          </a:xfrm>
          <a:prstGeom prst="rect">
            <a:avLst/>
          </a:prstGeom>
          <a:solidFill>
            <a:srgbClr val="FFC000">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Номер слайда 3"/>
          <p:cNvSpPr>
            <a:spLocks noGrp="1"/>
          </p:cNvSpPr>
          <p:nvPr>
            <p:ph type="sldNum" sz="quarter" idx="12"/>
          </p:nvPr>
        </p:nvSpPr>
        <p:spPr/>
        <p:txBody>
          <a:bodyPr/>
          <a:lstStyle/>
          <a:p>
            <a:fld id="{7BC8F757-9483-4C41-8F38-4878F31DB10B}" type="slidenum">
              <a:rPr lang="ru-RU" smtClean="0"/>
              <a:pPr/>
              <a:t>10</a:t>
            </a:fld>
            <a:endParaRPr lang="ru-RU"/>
          </a:p>
        </p:txBody>
      </p:sp>
    </p:spTree>
    <p:extLst>
      <p:ext uri="{BB962C8B-B14F-4D97-AF65-F5344CB8AC3E}">
        <p14:creationId xmlns:p14="http://schemas.microsoft.com/office/powerpoint/2010/main" xmlns="" val="3595601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024744" cy="745152"/>
          </a:xfrm>
        </p:spPr>
        <p:txBody>
          <a:bodyPr>
            <a:normAutofit/>
          </a:bodyPr>
          <a:lstStyle/>
          <a:p>
            <a:r>
              <a:rPr lang="ru-RU" dirty="0" smtClean="0">
                <a:solidFill>
                  <a:schemeClr val="accent4"/>
                </a:solidFill>
              </a:rPr>
              <a:t>Клиентский слой</a:t>
            </a:r>
            <a:endParaRPr lang="ru-RU" dirty="0">
              <a:solidFill>
                <a:schemeClr val="accent4"/>
              </a:solidFill>
            </a:endParaRPr>
          </a:p>
        </p:txBody>
      </p:sp>
      <p:sp>
        <p:nvSpPr>
          <p:cNvPr id="3" name="Объект 2"/>
          <p:cNvSpPr>
            <a:spLocks noGrp="1"/>
          </p:cNvSpPr>
          <p:nvPr>
            <p:ph idx="1"/>
          </p:nvPr>
        </p:nvSpPr>
        <p:spPr>
          <a:xfrm>
            <a:off x="1043608" y="1844824"/>
            <a:ext cx="6840876" cy="3987805"/>
          </a:xfrm>
        </p:spPr>
        <p:txBody>
          <a:bodyPr>
            <a:noAutofit/>
          </a:bodyPr>
          <a:lstStyle/>
          <a:p>
            <a:pPr marL="68580" indent="0">
              <a:spcAft>
                <a:spcPts val="600"/>
              </a:spcAft>
              <a:buNone/>
            </a:pPr>
            <a:r>
              <a:rPr lang="ru-RU" dirty="0" smtClean="0">
                <a:solidFill>
                  <a:schemeClr val="tx1"/>
                </a:solidFill>
              </a:rPr>
              <a:t>Широкий круг пользователей</a:t>
            </a:r>
            <a:endParaRPr lang="en-US" dirty="0" smtClean="0">
              <a:solidFill>
                <a:schemeClr val="tx1"/>
              </a:solidFill>
            </a:endParaRPr>
          </a:p>
          <a:p>
            <a:pPr>
              <a:spcAft>
                <a:spcPts val="600"/>
              </a:spcAft>
            </a:pPr>
            <a:r>
              <a:rPr lang="ru-RU" b="1" dirty="0" smtClean="0">
                <a:solidFill>
                  <a:schemeClr val="accent2"/>
                </a:solidFill>
              </a:rPr>
              <a:t>UCC</a:t>
            </a:r>
            <a:r>
              <a:rPr lang="ru-RU" dirty="0" smtClean="0"/>
              <a:t> </a:t>
            </a:r>
            <a:r>
              <a:rPr lang="ru-RU" dirty="0"/>
              <a:t>(</a:t>
            </a:r>
            <a:r>
              <a:rPr lang="ru-RU" dirty="0" err="1"/>
              <a:t>Unicore</a:t>
            </a:r>
            <a:r>
              <a:rPr lang="ru-RU" dirty="0"/>
              <a:t> </a:t>
            </a:r>
            <a:r>
              <a:rPr lang="ru-RU" dirty="0" err="1"/>
              <a:t>Command</a:t>
            </a:r>
            <a:r>
              <a:rPr lang="ru-RU" dirty="0"/>
              <a:t> </a:t>
            </a:r>
            <a:r>
              <a:rPr lang="ru-RU" dirty="0" err="1"/>
              <a:t>Line</a:t>
            </a:r>
            <a:r>
              <a:rPr lang="ru-RU" dirty="0"/>
              <a:t> </a:t>
            </a:r>
            <a:r>
              <a:rPr lang="ru-RU" dirty="0" err="1"/>
              <a:t>Client</a:t>
            </a:r>
            <a:r>
              <a:rPr lang="ru-RU" dirty="0"/>
              <a:t> – клиент командной строки для </a:t>
            </a:r>
            <a:r>
              <a:rPr lang="ru-RU" dirty="0" smtClean="0"/>
              <a:t>UNICORE)</a:t>
            </a:r>
          </a:p>
          <a:p>
            <a:pPr>
              <a:spcAft>
                <a:spcPts val="600"/>
              </a:spcAft>
            </a:pPr>
            <a:r>
              <a:rPr lang="ru-RU" b="1" dirty="0" smtClean="0">
                <a:solidFill>
                  <a:schemeClr val="accent2"/>
                </a:solidFill>
              </a:rPr>
              <a:t>URC</a:t>
            </a:r>
            <a:r>
              <a:rPr lang="ru-RU" dirty="0" smtClean="0"/>
              <a:t> </a:t>
            </a:r>
            <a:r>
              <a:rPr lang="ru-RU" dirty="0"/>
              <a:t>(</a:t>
            </a:r>
            <a:r>
              <a:rPr lang="ru-RU" dirty="0" err="1"/>
              <a:t>Unicore</a:t>
            </a:r>
            <a:r>
              <a:rPr lang="ru-RU" dirty="0"/>
              <a:t>  </a:t>
            </a:r>
            <a:r>
              <a:rPr lang="ru-RU" dirty="0" err="1"/>
              <a:t>Rich</a:t>
            </a:r>
            <a:r>
              <a:rPr lang="ru-RU" dirty="0"/>
              <a:t> </a:t>
            </a:r>
            <a:r>
              <a:rPr lang="ru-RU" dirty="0" err="1"/>
              <a:t>Client</a:t>
            </a:r>
            <a:r>
              <a:rPr lang="ru-RU" dirty="0"/>
              <a:t> – многофункциональный </a:t>
            </a:r>
            <a:r>
              <a:rPr lang="ru-RU" dirty="0" smtClean="0"/>
              <a:t>клиент UNICORE)</a:t>
            </a:r>
          </a:p>
          <a:p>
            <a:pPr>
              <a:spcAft>
                <a:spcPts val="600"/>
              </a:spcAft>
            </a:pPr>
            <a:r>
              <a:rPr lang="ru-RU" b="1" dirty="0" err="1" smtClean="0">
                <a:solidFill>
                  <a:schemeClr val="accent2"/>
                </a:solidFill>
              </a:rPr>
              <a:t>HiLA</a:t>
            </a:r>
            <a:r>
              <a:rPr lang="ru-RU" dirty="0" smtClean="0"/>
              <a:t> </a:t>
            </a:r>
            <a:r>
              <a:rPr lang="ru-RU" dirty="0"/>
              <a:t>(</a:t>
            </a:r>
            <a:r>
              <a:rPr lang="ru-RU" dirty="0" err="1"/>
              <a:t>High</a:t>
            </a:r>
            <a:r>
              <a:rPr lang="ru-RU" dirty="0"/>
              <a:t> </a:t>
            </a:r>
            <a:r>
              <a:rPr lang="ru-RU" dirty="0" err="1"/>
              <a:t>Level</a:t>
            </a:r>
            <a:r>
              <a:rPr lang="ru-RU" dirty="0"/>
              <a:t> API </a:t>
            </a:r>
            <a:r>
              <a:rPr lang="ru-RU" dirty="0" err="1"/>
              <a:t>for</a:t>
            </a:r>
            <a:r>
              <a:rPr lang="ru-RU" dirty="0"/>
              <a:t> </a:t>
            </a:r>
            <a:r>
              <a:rPr lang="ru-RU" dirty="0" err="1"/>
              <a:t>Grid</a:t>
            </a:r>
            <a:r>
              <a:rPr lang="ru-RU" dirty="0"/>
              <a:t> </a:t>
            </a:r>
            <a:r>
              <a:rPr lang="ru-RU" dirty="0" err="1"/>
              <a:t>Applications</a:t>
            </a:r>
            <a:r>
              <a:rPr lang="ru-RU" dirty="0"/>
              <a:t> – высокоуровневый </a:t>
            </a:r>
            <a:r>
              <a:rPr lang="ru-RU" dirty="0" smtClean="0"/>
              <a:t>программный </a:t>
            </a:r>
            <a:r>
              <a:rPr lang="ru-RU" dirty="0"/>
              <a:t>интерфейс для приложений </a:t>
            </a:r>
            <a:r>
              <a:rPr lang="ru-RU" dirty="0" smtClean="0"/>
              <a:t>грид)</a:t>
            </a:r>
          </a:p>
          <a:p>
            <a:pPr>
              <a:spcAft>
                <a:spcPts val="600"/>
              </a:spcAft>
            </a:pPr>
            <a:r>
              <a:rPr lang="ru-RU" b="1" dirty="0" smtClean="0">
                <a:solidFill>
                  <a:schemeClr val="accent2"/>
                </a:solidFill>
              </a:rPr>
              <a:t>Порталы</a:t>
            </a:r>
            <a:r>
              <a:rPr lang="ru-RU" dirty="0"/>
              <a:t> </a:t>
            </a:r>
            <a:r>
              <a:rPr lang="ru-RU" dirty="0" smtClean="0"/>
              <a:t>(доступ </a:t>
            </a:r>
            <a:r>
              <a:rPr lang="ru-RU" dirty="0"/>
              <a:t>пользователей к грид-ресурсам через </a:t>
            </a:r>
            <a:r>
              <a:rPr lang="ru-RU" dirty="0" smtClean="0"/>
              <a:t>интернет)</a:t>
            </a:r>
            <a:endParaRPr lang="ru-RU" dirty="0"/>
          </a:p>
        </p:txBody>
      </p:sp>
      <p:sp>
        <p:nvSpPr>
          <p:cNvPr id="4" name="Номер слайда 3"/>
          <p:cNvSpPr>
            <a:spLocks noGrp="1"/>
          </p:cNvSpPr>
          <p:nvPr>
            <p:ph type="sldNum" sz="quarter" idx="12"/>
          </p:nvPr>
        </p:nvSpPr>
        <p:spPr/>
        <p:txBody>
          <a:bodyPr/>
          <a:lstStyle/>
          <a:p>
            <a:fld id="{7BC8F757-9483-4C41-8F38-4878F31DB10B}" type="slidenum">
              <a:rPr lang="ru-RU" smtClean="0"/>
              <a:pPr/>
              <a:t>11</a:t>
            </a:fld>
            <a:endParaRPr lang="ru-RU"/>
          </a:p>
        </p:txBody>
      </p:sp>
    </p:spTree>
    <p:extLst>
      <p:ext uri="{BB962C8B-B14F-4D97-AF65-F5344CB8AC3E}">
        <p14:creationId xmlns:p14="http://schemas.microsoft.com/office/powerpoint/2010/main" xmlns="" val="952598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908720"/>
            <a:ext cx="7632966" cy="745152"/>
          </a:xfrm>
        </p:spPr>
        <p:txBody>
          <a:bodyPr>
            <a:noAutofit/>
          </a:bodyPr>
          <a:lstStyle/>
          <a:p>
            <a:r>
              <a:rPr lang="ru-RU" sz="3200" dirty="0" err="1"/>
              <a:t>Unicore</a:t>
            </a:r>
            <a:r>
              <a:rPr lang="ru-RU" sz="3200" dirty="0"/>
              <a:t> </a:t>
            </a:r>
            <a:r>
              <a:rPr lang="ru-RU" sz="3200" dirty="0" err="1"/>
              <a:t>Command</a:t>
            </a:r>
            <a:r>
              <a:rPr lang="ru-RU" sz="3200" dirty="0"/>
              <a:t> </a:t>
            </a:r>
            <a:r>
              <a:rPr lang="ru-RU" sz="3200" dirty="0" err="1"/>
              <a:t>Line</a:t>
            </a:r>
            <a:r>
              <a:rPr lang="ru-RU" sz="3200" dirty="0"/>
              <a:t> </a:t>
            </a:r>
            <a:r>
              <a:rPr lang="ru-RU" sz="3200" dirty="0" err="1" smtClean="0"/>
              <a:t>Client</a:t>
            </a:r>
            <a:r>
              <a:rPr lang="ru-RU" sz="3200" dirty="0" smtClean="0"/>
              <a:t> (</a:t>
            </a:r>
            <a:r>
              <a:rPr lang="ru-RU" sz="3200" dirty="0"/>
              <a:t>UCC</a:t>
            </a:r>
            <a:r>
              <a:rPr lang="ru-RU" sz="3200" dirty="0" smtClean="0"/>
              <a:t>)</a:t>
            </a:r>
            <a:endParaRPr lang="ru-RU" sz="3200" dirty="0"/>
          </a:p>
        </p:txBody>
      </p:sp>
      <p:sp>
        <p:nvSpPr>
          <p:cNvPr id="3" name="Объект 2"/>
          <p:cNvSpPr>
            <a:spLocks noGrp="1"/>
          </p:cNvSpPr>
          <p:nvPr>
            <p:ph idx="1"/>
          </p:nvPr>
        </p:nvSpPr>
        <p:spPr>
          <a:xfrm>
            <a:off x="1043492" y="1844824"/>
            <a:ext cx="6840876" cy="3987805"/>
          </a:xfrm>
        </p:spPr>
        <p:txBody>
          <a:bodyPr>
            <a:normAutofit/>
          </a:bodyPr>
          <a:lstStyle/>
          <a:p>
            <a:r>
              <a:rPr lang="ru-RU" dirty="0" smtClean="0"/>
              <a:t>Обеспечивает интерфейс </a:t>
            </a:r>
            <a:r>
              <a:rPr lang="ru-RU" dirty="0"/>
              <a:t>командной строки </a:t>
            </a:r>
            <a:r>
              <a:rPr lang="ru-RU" dirty="0" smtClean="0"/>
              <a:t>для </a:t>
            </a:r>
            <a:r>
              <a:rPr lang="ru-RU" dirty="0"/>
              <a:t>постановки задач и получения </a:t>
            </a:r>
            <a:r>
              <a:rPr lang="ru-RU" dirty="0" smtClean="0"/>
              <a:t>результатов</a:t>
            </a:r>
          </a:p>
          <a:p>
            <a:r>
              <a:rPr lang="en-US" dirty="0" smtClean="0"/>
              <a:t>JSON </a:t>
            </a:r>
            <a:r>
              <a:rPr lang="ru-RU" dirty="0" smtClean="0"/>
              <a:t>для описания задач</a:t>
            </a:r>
          </a:p>
          <a:p>
            <a:r>
              <a:rPr lang="ru-RU" dirty="0" smtClean="0"/>
              <a:t>Фоновый режим</a:t>
            </a:r>
          </a:p>
          <a:p>
            <a:r>
              <a:rPr lang="ru-RU" dirty="0" smtClean="0"/>
              <a:t>Расширяем</a:t>
            </a:r>
          </a:p>
          <a:p>
            <a:r>
              <a:rPr lang="ru-RU" dirty="0" smtClean="0"/>
              <a:t>Скрипты на </a:t>
            </a:r>
            <a:r>
              <a:rPr lang="en-US" dirty="0" smtClean="0"/>
              <a:t>Groove</a:t>
            </a:r>
            <a:endParaRPr lang="ru-RU" dirty="0"/>
          </a:p>
        </p:txBody>
      </p:sp>
      <p:sp>
        <p:nvSpPr>
          <p:cNvPr id="4" name="Номер слайда 3"/>
          <p:cNvSpPr>
            <a:spLocks noGrp="1"/>
          </p:cNvSpPr>
          <p:nvPr>
            <p:ph type="sldNum" sz="quarter" idx="12"/>
          </p:nvPr>
        </p:nvSpPr>
        <p:spPr/>
        <p:txBody>
          <a:bodyPr/>
          <a:lstStyle/>
          <a:p>
            <a:fld id="{7BC8F757-9483-4C41-8F38-4878F31DB10B}" type="slidenum">
              <a:rPr lang="ru-RU" smtClean="0"/>
              <a:pPr/>
              <a:t>12</a:t>
            </a:fld>
            <a:endParaRPr lang="ru-RU"/>
          </a:p>
        </p:txBody>
      </p:sp>
    </p:spTree>
    <p:extLst>
      <p:ext uri="{BB962C8B-B14F-4D97-AF65-F5344CB8AC3E}">
        <p14:creationId xmlns:p14="http://schemas.microsoft.com/office/powerpoint/2010/main" xmlns="" val="31564059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620688"/>
            <a:ext cx="7632966" cy="745152"/>
          </a:xfrm>
        </p:spPr>
        <p:txBody>
          <a:bodyPr>
            <a:noAutofit/>
          </a:bodyPr>
          <a:lstStyle/>
          <a:p>
            <a:r>
              <a:rPr lang="ru-RU" sz="3200" dirty="0" err="1"/>
              <a:t>Unicore</a:t>
            </a:r>
            <a:r>
              <a:rPr lang="ru-RU" sz="3200" dirty="0"/>
              <a:t> </a:t>
            </a:r>
            <a:r>
              <a:rPr lang="ru-RU" sz="3200" dirty="0" err="1"/>
              <a:t>Command</a:t>
            </a:r>
            <a:r>
              <a:rPr lang="ru-RU" sz="3200" dirty="0"/>
              <a:t> </a:t>
            </a:r>
            <a:r>
              <a:rPr lang="ru-RU" sz="3200" dirty="0" err="1"/>
              <a:t>Line</a:t>
            </a:r>
            <a:r>
              <a:rPr lang="ru-RU" sz="3200" dirty="0"/>
              <a:t> </a:t>
            </a:r>
            <a:r>
              <a:rPr lang="ru-RU" sz="3200" dirty="0" err="1" smtClean="0"/>
              <a:t>Client</a:t>
            </a:r>
            <a:r>
              <a:rPr lang="ru-RU" sz="3200" dirty="0" smtClean="0"/>
              <a:t> (</a:t>
            </a:r>
            <a:r>
              <a:rPr lang="ru-RU" sz="3200" dirty="0"/>
              <a:t>UCC</a:t>
            </a:r>
            <a:r>
              <a:rPr lang="ru-RU" sz="3200" dirty="0" smtClean="0"/>
              <a:t>)</a:t>
            </a:r>
            <a:endParaRPr lang="ru-RU" sz="3200" dirty="0"/>
          </a:p>
        </p:txBody>
      </p:sp>
      <p:pic>
        <p:nvPicPr>
          <p:cNvPr id="1030" name="Picture 6" descr="http://www.unicore.eu/unicore/architecture/ucc.pn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9953" r="26382" b="42004"/>
          <a:stretch/>
        </p:blipFill>
        <p:spPr bwMode="auto">
          <a:xfrm>
            <a:off x="799894" y="1484784"/>
            <a:ext cx="7156481" cy="4836483"/>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Номер слайда 4"/>
          <p:cNvSpPr>
            <a:spLocks noGrp="1"/>
          </p:cNvSpPr>
          <p:nvPr>
            <p:ph type="sldNum" sz="quarter" idx="12"/>
          </p:nvPr>
        </p:nvSpPr>
        <p:spPr/>
        <p:txBody>
          <a:bodyPr/>
          <a:lstStyle/>
          <a:p>
            <a:fld id="{7BC8F757-9483-4C41-8F38-4878F31DB10B}" type="slidenum">
              <a:rPr lang="ru-RU" smtClean="0"/>
              <a:pPr/>
              <a:t>13</a:t>
            </a:fld>
            <a:endParaRPr lang="ru-RU"/>
          </a:p>
        </p:txBody>
      </p:sp>
    </p:spTree>
    <p:extLst>
      <p:ext uri="{BB962C8B-B14F-4D97-AF65-F5344CB8AC3E}">
        <p14:creationId xmlns:p14="http://schemas.microsoft.com/office/powerpoint/2010/main" xmlns="" val="2654126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024744" cy="745152"/>
          </a:xfrm>
        </p:spPr>
        <p:txBody>
          <a:bodyPr>
            <a:normAutofit/>
          </a:bodyPr>
          <a:lstStyle/>
          <a:p>
            <a:r>
              <a:rPr lang="ru-RU" dirty="0" err="1"/>
              <a:t>Unicore</a:t>
            </a:r>
            <a:r>
              <a:rPr lang="ru-RU" dirty="0"/>
              <a:t>  </a:t>
            </a:r>
            <a:r>
              <a:rPr lang="ru-RU" dirty="0" err="1"/>
              <a:t>Rich</a:t>
            </a:r>
            <a:r>
              <a:rPr lang="ru-RU" dirty="0"/>
              <a:t> </a:t>
            </a:r>
            <a:r>
              <a:rPr lang="ru-RU" dirty="0" err="1" smtClean="0"/>
              <a:t>Client</a:t>
            </a:r>
            <a:r>
              <a:rPr lang="ru-RU" dirty="0" smtClean="0"/>
              <a:t> (</a:t>
            </a:r>
            <a:r>
              <a:rPr lang="en-US" dirty="0" smtClean="0"/>
              <a:t>URC</a:t>
            </a:r>
            <a:r>
              <a:rPr lang="ru-RU" dirty="0" smtClean="0"/>
              <a:t>)</a:t>
            </a:r>
            <a:endParaRPr lang="ru-RU" dirty="0"/>
          </a:p>
        </p:txBody>
      </p:sp>
      <p:sp>
        <p:nvSpPr>
          <p:cNvPr id="3" name="Объект 2"/>
          <p:cNvSpPr>
            <a:spLocks noGrp="1"/>
          </p:cNvSpPr>
          <p:nvPr>
            <p:ph idx="1"/>
          </p:nvPr>
        </p:nvSpPr>
        <p:spPr>
          <a:xfrm>
            <a:off x="1043492" y="1844824"/>
            <a:ext cx="6840876" cy="3987805"/>
          </a:xfrm>
        </p:spPr>
        <p:txBody>
          <a:bodyPr>
            <a:normAutofit/>
          </a:bodyPr>
          <a:lstStyle/>
          <a:p>
            <a:r>
              <a:rPr lang="ru-RU" dirty="0" smtClean="0"/>
              <a:t>основан </a:t>
            </a:r>
            <a:r>
              <a:rPr lang="ru-RU" dirty="0"/>
              <a:t>на базе интерфейса среды </a:t>
            </a:r>
            <a:r>
              <a:rPr lang="ru-RU" dirty="0" err="1" smtClean="0"/>
              <a:t>Eclipce</a:t>
            </a:r>
            <a:endParaRPr lang="ru-RU" dirty="0"/>
          </a:p>
          <a:p>
            <a:r>
              <a:rPr lang="ru-RU" dirty="0" smtClean="0"/>
              <a:t>Просмотр доступных ресурсов </a:t>
            </a:r>
            <a:r>
              <a:rPr lang="ru-RU" dirty="0" err="1" smtClean="0"/>
              <a:t>грид</a:t>
            </a:r>
            <a:r>
              <a:rPr lang="ru-RU" dirty="0" smtClean="0"/>
              <a:t>-сети</a:t>
            </a:r>
          </a:p>
          <a:p>
            <a:r>
              <a:rPr lang="ru-RU" dirty="0" smtClean="0"/>
              <a:t>Детальное описание задачи (</a:t>
            </a:r>
            <a:r>
              <a:rPr lang="en-US" dirty="0" smtClean="0"/>
              <a:t>job</a:t>
            </a:r>
            <a:r>
              <a:rPr lang="ru-RU" dirty="0" smtClean="0"/>
              <a:t>)</a:t>
            </a:r>
          </a:p>
          <a:p>
            <a:r>
              <a:rPr lang="ru-RU" dirty="0" smtClean="0"/>
              <a:t>Описание потока задач (</a:t>
            </a:r>
            <a:r>
              <a:rPr lang="en-US" dirty="0" smtClean="0"/>
              <a:t>workflow</a:t>
            </a:r>
            <a:r>
              <a:rPr lang="ru-RU" dirty="0" smtClean="0"/>
              <a:t>)</a:t>
            </a:r>
            <a:endParaRPr lang="en-US" dirty="0" smtClean="0"/>
          </a:p>
          <a:p>
            <a:r>
              <a:rPr lang="ru-RU" dirty="0" smtClean="0"/>
              <a:t>Управление безопасностью</a:t>
            </a:r>
          </a:p>
          <a:p>
            <a:r>
              <a:rPr lang="ru-RU" dirty="0" smtClean="0"/>
              <a:t>Мониторинг выполнения потока задач</a:t>
            </a:r>
          </a:p>
          <a:p>
            <a:endParaRPr lang="ru-RU" dirty="0" smtClean="0"/>
          </a:p>
          <a:p>
            <a:endParaRPr lang="en-US" dirty="0" smtClean="0"/>
          </a:p>
        </p:txBody>
      </p:sp>
      <p:sp>
        <p:nvSpPr>
          <p:cNvPr id="4" name="Номер слайда 3"/>
          <p:cNvSpPr>
            <a:spLocks noGrp="1"/>
          </p:cNvSpPr>
          <p:nvPr>
            <p:ph type="sldNum" sz="quarter" idx="12"/>
          </p:nvPr>
        </p:nvSpPr>
        <p:spPr/>
        <p:txBody>
          <a:bodyPr/>
          <a:lstStyle/>
          <a:p>
            <a:fld id="{7BC8F757-9483-4C41-8F38-4878F31DB10B}" type="slidenum">
              <a:rPr lang="ru-RU" smtClean="0"/>
              <a:pPr/>
              <a:t>14</a:t>
            </a:fld>
            <a:endParaRPr lang="ru-RU"/>
          </a:p>
        </p:txBody>
      </p:sp>
    </p:spTree>
    <p:extLst>
      <p:ext uri="{BB962C8B-B14F-4D97-AF65-F5344CB8AC3E}">
        <p14:creationId xmlns:p14="http://schemas.microsoft.com/office/powerpoint/2010/main" xmlns="" val="145474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9623" y="811640"/>
            <a:ext cx="7024744" cy="745152"/>
          </a:xfrm>
        </p:spPr>
        <p:txBody>
          <a:bodyPr>
            <a:normAutofit fontScale="90000"/>
          </a:bodyPr>
          <a:lstStyle/>
          <a:p>
            <a:r>
              <a:rPr lang="en-US" dirty="0" smtClean="0"/>
              <a:t>URC: </a:t>
            </a:r>
            <a:r>
              <a:rPr lang="ru-RU" dirty="0" smtClean="0"/>
              <a:t>Потоки задач (</a:t>
            </a:r>
            <a:r>
              <a:rPr lang="en-US" dirty="0" smtClean="0"/>
              <a:t>workflows</a:t>
            </a:r>
            <a:r>
              <a:rPr lang="ru-RU" dirty="0" smtClean="0"/>
              <a:t>)</a:t>
            </a:r>
            <a:endParaRPr lang="ru-RU" dirty="0"/>
          </a:p>
        </p:txBody>
      </p:sp>
      <p:sp>
        <p:nvSpPr>
          <p:cNvPr id="4" name="Номер слайда 3"/>
          <p:cNvSpPr>
            <a:spLocks noGrp="1"/>
          </p:cNvSpPr>
          <p:nvPr>
            <p:ph type="sldNum" sz="quarter" idx="12"/>
          </p:nvPr>
        </p:nvSpPr>
        <p:spPr/>
        <p:txBody>
          <a:bodyPr/>
          <a:lstStyle/>
          <a:p>
            <a:fld id="{7BC8F757-9483-4C41-8F38-4878F31DB10B}" type="slidenum">
              <a:rPr lang="ru-RU" smtClean="0"/>
              <a:pPr/>
              <a:t>15</a:t>
            </a:fld>
            <a:endParaRPr lang="ru-RU"/>
          </a:p>
        </p:txBody>
      </p:sp>
      <p:sp>
        <p:nvSpPr>
          <p:cNvPr id="5" name="Объект 4"/>
          <p:cNvSpPr>
            <a:spLocks noGrp="1"/>
          </p:cNvSpPr>
          <p:nvPr>
            <p:ph idx="1"/>
          </p:nvPr>
        </p:nvSpPr>
        <p:spPr/>
        <p:txBody>
          <a:bodyPr/>
          <a:lstStyle/>
          <a:p>
            <a:endParaRPr lang="ru-RU"/>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83568" y="1556792"/>
            <a:ext cx="7716854" cy="48686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73915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908720"/>
            <a:ext cx="7560958" cy="745152"/>
          </a:xfrm>
        </p:spPr>
        <p:txBody>
          <a:bodyPr>
            <a:noAutofit/>
          </a:bodyPr>
          <a:lstStyle/>
          <a:p>
            <a:r>
              <a:rPr lang="ru-RU" sz="2800" dirty="0" err="1" smtClean="0"/>
              <a:t>High</a:t>
            </a:r>
            <a:r>
              <a:rPr lang="ru-RU" sz="2800" dirty="0" smtClean="0"/>
              <a:t> </a:t>
            </a:r>
            <a:r>
              <a:rPr lang="ru-RU" sz="2800" dirty="0" err="1"/>
              <a:t>Level</a:t>
            </a:r>
            <a:r>
              <a:rPr lang="ru-RU" sz="2800" dirty="0"/>
              <a:t> API </a:t>
            </a:r>
            <a:r>
              <a:rPr lang="ru-RU" sz="2800" dirty="0" err="1"/>
              <a:t>for</a:t>
            </a:r>
            <a:r>
              <a:rPr lang="ru-RU" sz="2800" dirty="0"/>
              <a:t> </a:t>
            </a:r>
            <a:r>
              <a:rPr lang="ru-RU" sz="2800" dirty="0" err="1"/>
              <a:t>Grid</a:t>
            </a:r>
            <a:r>
              <a:rPr lang="ru-RU" sz="2800" dirty="0"/>
              <a:t> </a:t>
            </a:r>
            <a:r>
              <a:rPr lang="ru-RU" sz="2800" dirty="0" err="1" smtClean="0"/>
              <a:t>Applications</a:t>
            </a:r>
            <a:r>
              <a:rPr lang="en-US" sz="2800" dirty="0" smtClean="0"/>
              <a:t> (</a:t>
            </a:r>
            <a:r>
              <a:rPr lang="en-US" sz="2800" dirty="0" err="1" smtClean="0"/>
              <a:t>HiLA</a:t>
            </a:r>
            <a:r>
              <a:rPr lang="en-US" sz="2800" dirty="0" smtClean="0"/>
              <a:t>)</a:t>
            </a:r>
            <a:endParaRPr lang="ru-RU" sz="2800" dirty="0"/>
          </a:p>
        </p:txBody>
      </p:sp>
      <p:sp>
        <p:nvSpPr>
          <p:cNvPr id="3" name="Объект 2"/>
          <p:cNvSpPr>
            <a:spLocks noGrp="1"/>
          </p:cNvSpPr>
          <p:nvPr>
            <p:ph idx="1"/>
          </p:nvPr>
        </p:nvSpPr>
        <p:spPr>
          <a:xfrm>
            <a:off x="1043492" y="1844824"/>
            <a:ext cx="6840876" cy="3987805"/>
          </a:xfrm>
        </p:spPr>
        <p:txBody>
          <a:bodyPr>
            <a:normAutofit/>
          </a:bodyPr>
          <a:lstStyle/>
          <a:p>
            <a:pPr>
              <a:spcAft>
                <a:spcPts val="600"/>
              </a:spcAft>
            </a:pPr>
            <a:r>
              <a:rPr lang="ru-RU" dirty="0" smtClean="0"/>
              <a:t>обеспечивает разработку </a:t>
            </a:r>
            <a:r>
              <a:rPr lang="ru-RU" dirty="0"/>
              <a:t>клиентов к системе </a:t>
            </a:r>
            <a:r>
              <a:rPr lang="ru-RU" dirty="0" smtClean="0"/>
              <a:t>UNICORE</a:t>
            </a:r>
            <a:endParaRPr lang="en-US" dirty="0" smtClean="0"/>
          </a:p>
          <a:p>
            <a:pPr>
              <a:spcAft>
                <a:spcPts val="600"/>
              </a:spcAft>
            </a:pPr>
            <a:r>
              <a:rPr lang="ru-RU" dirty="0" smtClean="0"/>
              <a:t>Язык </a:t>
            </a:r>
            <a:r>
              <a:rPr lang="en-US" dirty="0" smtClean="0"/>
              <a:t>Java</a:t>
            </a:r>
          </a:p>
          <a:p>
            <a:pPr>
              <a:spcAft>
                <a:spcPts val="600"/>
              </a:spcAft>
            </a:pPr>
            <a:r>
              <a:rPr lang="ru-RU" dirty="0" smtClean="0"/>
              <a:t>Пример</a:t>
            </a:r>
          </a:p>
          <a:p>
            <a:pPr marL="68580" indent="0">
              <a:buNone/>
            </a:pPr>
            <a:r>
              <a:rPr lang="en-US" sz="1800" dirty="0">
                <a:latin typeface="Courier New" pitchFamily="49" charset="0"/>
                <a:cs typeface="Courier New" pitchFamily="49" charset="0"/>
              </a:rPr>
              <a:t>List&lt;Site&gt; sites = </a:t>
            </a:r>
            <a:r>
              <a:rPr lang="en-US" sz="1800" dirty="0" err="1">
                <a:latin typeface="Courier New" pitchFamily="49" charset="0"/>
                <a:cs typeface="Courier New" pitchFamily="49" charset="0"/>
              </a:rPr>
              <a:t>grid.getAllSites</a:t>
            </a:r>
            <a:r>
              <a:rPr lang="en-US" sz="1800" dirty="0">
                <a:latin typeface="Courier New" pitchFamily="49" charset="0"/>
                <a:cs typeface="Courier New" pitchFamily="49" charset="0"/>
              </a:rPr>
              <a:t>();</a:t>
            </a:r>
          </a:p>
          <a:p>
            <a:pPr marL="68580" indent="0">
              <a:buNone/>
            </a:pPr>
            <a:r>
              <a:rPr lang="en-US" sz="1800" dirty="0">
                <a:latin typeface="Courier New" pitchFamily="49" charset="0"/>
                <a:cs typeface="Courier New" pitchFamily="49" charset="0"/>
              </a:rPr>
              <a:t>for (Site </a:t>
            </a:r>
            <a:r>
              <a:rPr lang="en-US" sz="1800" dirty="0" err="1">
                <a:latin typeface="Courier New" pitchFamily="49" charset="0"/>
                <a:cs typeface="Courier New" pitchFamily="49" charset="0"/>
              </a:rPr>
              <a:t>site</a:t>
            </a:r>
            <a:r>
              <a:rPr lang="en-US" sz="1800" dirty="0">
                <a:latin typeface="Courier New" pitchFamily="49" charset="0"/>
                <a:cs typeface="Courier New" pitchFamily="49" charset="0"/>
              </a:rPr>
              <a:t> : sites)</a:t>
            </a:r>
          </a:p>
          <a:p>
            <a:pPr marL="68580" indent="0">
              <a:buNone/>
            </a:pPr>
            <a:r>
              <a:rPr lang="en-US" sz="1800" dirty="0">
                <a:latin typeface="Courier New" pitchFamily="49" charset="0"/>
                <a:cs typeface="Courier New" pitchFamily="49" charset="0"/>
              </a:rPr>
              <a:t>{</a:t>
            </a:r>
          </a:p>
          <a:p>
            <a:pPr marL="68580" indent="0">
              <a:buNone/>
            </a:pPr>
            <a:r>
              <a:rPr lang="en-US" sz="1800" dirty="0">
                <a:latin typeface="Courier New" pitchFamily="49" charset="0"/>
                <a:cs typeface="Courier New" pitchFamily="49" charset="0"/>
              </a:rPr>
              <a:t>  </a:t>
            </a:r>
            <a:r>
              <a:rPr lang="en-US" sz="1800" dirty="0" err="1">
                <a:latin typeface="Courier New" pitchFamily="49" charset="0"/>
                <a:cs typeface="Courier New" pitchFamily="49" charset="0"/>
              </a:rPr>
              <a:t>System.out.println</a:t>
            </a:r>
            <a:r>
              <a:rPr lang="en-US" sz="1800" dirty="0">
                <a:latin typeface="Courier New" pitchFamily="49" charset="0"/>
                <a:cs typeface="Courier New" pitchFamily="49" charset="0"/>
              </a:rPr>
              <a:t>( site + </a:t>
            </a:r>
            <a:r>
              <a:rPr lang="en-US" sz="1800" dirty="0" smtClean="0">
                <a:latin typeface="Courier New" pitchFamily="49" charset="0"/>
                <a:cs typeface="Courier New" pitchFamily="49" charset="0"/>
              </a:rPr>
              <a:t>"</a:t>
            </a:r>
            <a:r>
              <a:rPr lang="en-US" sz="1800" dirty="0">
                <a:latin typeface="Courier New" pitchFamily="49" charset="0"/>
                <a:cs typeface="Courier New" pitchFamily="49" charset="0"/>
              </a:rPr>
              <a:t> " + </a:t>
            </a:r>
            <a:r>
              <a:rPr lang="en-US" sz="1800" dirty="0" err="1">
                <a:latin typeface="Courier New" pitchFamily="49" charset="0"/>
                <a:cs typeface="Courier New" pitchFamily="49" charset="0"/>
              </a:rPr>
              <a:t>site.ok</a:t>
            </a: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a:t>
            </a:r>
          </a:p>
          <a:p>
            <a:pPr marL="68580" indent="0">
              <a:buNone/>
            </a:pPr>
            <a:r>
              <a:rPr lang="en-US" sz="1800" dirty="0">
                <a:latin typeface="Courier New" pitchFamily="49" charset="0"/>
                <a:cs typeface="Courier New" pitchFamily="49" charset="0"/>
              </a:rPr>
              <a:t>}</a:t>
            </a:r>
            <a:endParaRPr lang="en-US" sz="2000" dirty="0"/>
          </a:p>
          <a:p>
            <a:endParaRPr lang="ru-RU" dirty="0"/>
          </a:p>
        </p:txBody>
      </p:sp>
      <p:sp>
        <p:nvSpPr>
          <p:cNvPr id="4" name="Номер слайда 3"/>
          <p:cNvSpPr>
            <a:spLocks noGrp="1"/>
          </p:cNvSpPr>
          <p:nvPr>
            <p:ph type="sldNum" sz="quarter" idx="12"/>
          </p:nvPr>
        </p:nvSpPr>
        <p:spPr/>
        <p:txBody>
          <a:bodyPr/>
          <a:lstStyle/>
          <a:p>
            <a:fld id="{7BC8F757-9483-4C41-8F38-4878F31DB10B}" type="slidenum">
              <a:rPr lang="ru-RU" smtClean="0"/>
              <a:pPr/>
              <a:t>16</a:t>
            </a:fld>
            <a:endParaRPr lang="ru-RU"/>
          </a:p>
        </p:txBody>
      </p:sp>
    </p:spTree>
    <p:extLst>
      <p:ext uri="{BB962C8B-B14F-4D97-AF65-F5344CB8AC3E}">
        <p14:creationId xmlns:p14="http://schemas.microsoft.com/office/powerpoint/2010/main" xmlns="" val="1468271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024744" cy="745152"/>
          </a:xfrm>
        </p:spPr>
        <p:txBody>
          <a:bodyPr>
            <a:normAutofit/>
          </a:bodyPr>
          <a:lstStyle/>
          <a:p>
            <a:r>
              <a:rPr lang="ru-RU" dirty="0" err="1"/>
              <a:t>Unicore</a:t>
            </a:r>
            <a:r>
              <a:rPr lang="ru-RU" dirty="0"/>
              <a:t> Порталы</a:t>
            </a:r>
          </a:p>
        </p:txBody>
      </p:sp>
      <p:sp>
        <p:nvSpPr>
          <p:cNvPr id="3" name="Объект 2"/>
          <p:cNvSpPr>
            <a:spLocks noGrp="1"/>
          </p:cNvSpPr>
          <p:nvPr>
            <p:ph idx="1"/>
          </p:nvPr>
        </p:nvSpPr>
        <p:spPr>
          <a:xfrm>
            <a:off x="1043492" y="1844824"/>
            <a:ext cx="6840876" cy="3987805"/>
          </a:xfrm>
        </p:spPr>
        <p:txBody>
          <a:bodyPr>
            <a:normAutofit/>
          </a:bodyPr>
          <a:lstStyle/>
          <a:p>
            <a:r>
              <a:rPr lang="ru-RU" dirty="0" smtClean="0"/>
              <a:t>доступ </a:t>
            </a:r>
            <a:r>
              <a:rPr lang="ru-RU" dirty="0"/>
              <a:t>пользователей к грид-ресурсам через </a:t>
            </a:r>
            <a:r>
              <a:rPr lang="ru-RU" dirty="0" smtClean="0"/>
              <a:t>интернет</a:t>
            </a:r>
            <a:r>
              <a:rPr lang="en-US" dirty="0" smtClean="0"/>
              <a:t> (</a:t>
            </a:r>
            <a:r>
              <a:rPr lang="ru-RU" dirty="0" smtClean="0"/>
              <a:t>интеграци</a:t>
            </a:r>
            <a:r>
              <a:rPr lang="ru-RU" dirty="0"/>
              <a:t>я</a:t>
            </a:r>
            <a:r>
              <a:rPr lang="ru-RU" dirty="0" smtClean="0"/>
              <a:t> </a:t>
            </a:r>
            <a:r>
              <a:rPr lang="ru-RU" dirty="0"/>
              <a:t>UNICORE и систем </a:t>
            </a:r>
            <a:r>
              <a:rPr lang="ru-RU" dirty="0" smtClean="0"/>
              <a:t>интернет-порталов)</a:t>
            </a:r>
          </a:p>
          <a:p>
            <a:r>
              <a:rPr lang="ru-RU" dirty="0" smtClean="0"/>
              <a:t>Посредник между неопытным пользователем и </a:t>
            </a:r>
            <a:r>
              <a:rPr lang="en-US" dirty="0" smtClean="0"/>
              <a:t>GPE </a:t>
            </a:r>
          </a:p>
          <a:p>
            <a:r>
              <a:rPr lang="ru-RU" dirty="0" smtClean="0"/>
              <a:t>Например, </a:t>
            </a:r>
            <a:r>
              <a:rPr lang="en-US" dirty="0" err="1">
                <a:hlinkClick r:id="rId3"/>
              </a:rPr>
              <a:t>GridSphere</a:t>
            </a:r>
            <a:r>
              <a:rPr lang="en-US" dirty="0"/>
              <a:t> </a:t>
            </a:r>
            <a:r>
              <a:rPr lang="ru-RU" dirty="0"/>
              <a:t>и </a:t>
            </a:r>
            <a:r>
              <a:rPr lang="en-US" dirty="0">
                <a:hlinkClick r:id="rId4"/>
              </a:rPr>
              <a:t>The Vine </a:t>
            </a:r>
            <a:r>
              <a:rPr lang="en-US" dirty="0" smtClean="0">
                <a:hlinkClick r:id="rId4"/>
              </a:rPr>
              <a:t>Toolkit</a:t>
            </a:r>
            <a:endParaRPr lang="en-US" dirty="0"/>
          </a:p>
        </p:txBody>
      </p:sp>
      <p:sp>
        <p:nvSpPr>
          <p:cNvPr id="4" name="Номер слайда 3"/>
          <p:cNvSpPr>
            <a:spLocks noGrp="1"/>
          </p:cNvSpPr>
          <p:nvPr>
            <p:ph type="sldNum" sz="quarter" idx="12"/>
          </p:nvPr>
        </p:nvSpPr>
        <p:spPr/>
        <p:txBody>
          <a:bodyPr/>
          <a:lstStyle/>
          <a:p>
            <a:fld id="{7BC8F757-9483-4C41-8F38-4878F31DB10B}" type="slidenum">
              <a:rPr lang="ru-RU" smtClean="0"/>
              <a:pPr/>
              <a:t>17</a:t>
            </a:fld>
            <a:endParaRPr lang="ru-RU"/>
          </a:p>
        </p:txBody>
      </p:sp>
    </p:spTree>
    <p:extLst>
      <p:ext uri="{BB962C8B-B14F-4D97-AF65-F5344CB8AC3E}">
        <p14:creationId xmlns:p14="http://schemas.microsoft.com/office/powerpoint/2010/main" xmlns="" val="297522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883648"/>
            <a:ext cx="7024744" cy="745152"/>
          </a:xfrm>
        </p:spPr>
        <p:txBody>
          <a:bodyPr/>
          <a:lstStyle/>
          <a:p>
            <a:r>
              <a:rPr lang="ru-RU" dirty="0" smtClean="0">
                <a:solidFill>
                  <a:schemeClr val="accent4"/>
                </a:solidFill>
              </a:rPr>
              <a:t>Архитектура </a:t>
            </a:r>
            <a:r>
              <a:rPr lang="en-US" dirty="0" smtClean="0">
                <a:solidFill>
                  <a:schemeClr val="accent4"/>
                </a:solidFill>
              </a:rPr>
              <a:t>UNICORE</a:t>
            </a:r>
            <a:endParaRPr lang="ru-RU" dirty="0">
              <a:solidFill>
                <a:schemeClr val="accent4"/>
              </a:solidFill>
            </a:endParaRPr>
          </a:p>
        </p:txBody>
      </p:sp>
      <p:pic>
        <p:nvPicPr>
          <p:cNvPr id="1027" name="Picture 3" descr="C:\Users\elena\Downloads\UNICORE.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47664" y="1772816"/>
            <a:ext cx="5616624" cy="439921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Прямоугольник 2"/>
          <p:cNvSpPr/>
          <p:nvPr/>
        </p:nvSpPr>
        <p:spPr>
          <a:xfrm>
            <a:off x="2627784" y="2600908"/>
            <a:ext cx="5203598" cy="540060"/>
          </a:xfrm>
          <a:prstGeom prst="rect">
            <a:avLst/>
          </a:prstGeom>
          <a:solidFill>
            <a:srgbClr val="FFC000">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Номер слайда 3"/>
          <p:cNvSpPr>
            <a:spLocks noGrp="1"/>
          </p:cNvSpPr>
          <p:nvPr>
            <p:ph type="sldNum" sz="quarter" idx="12"/>
          </p:nvPr>
        </p:nvSpPr>
        <p:spPr/>
        <p:txBody>
          <a:bodyPr/>
          <a:lstStyle/>
          <a:p>
            <a:fld id="{7BC8F757-9483-4C41-8F38-4878F31DB10B}" type="slidenum">
              <a:rPr lang="ru-RU" smtClean="0"/>
              <a:pPr/>
              <a:t>18</a:t>
            </a:fld>
            <a:endParaRPr lang="ru-RU"/>
          </a:p>
        </p:txBody>
      </p:sp>
    </p:spTree>
    <p:extLst>
      <p:ext uri="{BB962C8B-B14F-4D97-AF65-F5344CB8AC3E}">
        <p14:creationId xmlns:p14="http://schemas.microsoft.com/office/powerpoint/2010/main" xmlns="" val="10367415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024744" cy="745152"/>
          </a:xfrm>
        </p:spPr>
        <p:txBody>
          <a:bodyPr>
            <a:normAutofit/>
          </a:bodyPr>
          <a:lstStyle/>
          <a:p>
            <a:r>
              <a:rPr lang="ru-RU" dirty="0" smtClean="0">
                <a:solidFill>
                  <a:schemeClr val="accent2"/>
                </a:solidFill>
              </a:rPr>
              <a:t>Безопасность в </a:t>
            </a:r>
            <a:r>
              <a:rPr lang="en-US" dirty="0" smtClean="0">
                <a:solidFill>
                  <a:schemeClr val="accent2"/>
                </a:solidFill>
              </a:rPr>
              <a:t>UNICORE</a:t>
            </a:r>
            <a:endParaRPr lang="ru-RU" dirty="0">
              <a:solidFill>
                <a:schemeClr val="accent2"/>
              </a:solidFill>
            </a:endParaRPr>
          </a:p>
        </p:txBody>
      </p:sp>
      <p:sp>
        <p:nvSpPr>
          <p:cNvPr id="3" name="Объект 2"/>
          <p:cNvSpPr>
            <a:spLocks noGrp="1"/>
          </p:cNvSpPr>
          <p:nvPr>
            <p:ph idx="1"/>
          </p:nvPr>
        </p:nvSpPr>
        <p:spPr>
          <a:xfrm>
            <a:off x="4788024" y="1844824"/>
            <a:ext cx="3096344" cy="3987805"/>
          </a:xfrm>
        </p:spPr>
        <p:txBody>
          <a:bodyPr>
            <a:normAutofit fontScale="92500" lnSpcReduction="10000"/>
          </a:bodyPr>
          <a:lstStyle/>
          <a:p>
            <a:r>
              <a:rPr lang="ru-RU" dirty="0" smtClean="0"/>
              <a:t>Шлюз - это </a:t>
            </a:r>
            <a:r>
              <a:rPr lang="ru-RU" dirty="0"/>
              <a:t>компонент, обеспечивающий доступ к узлу UNICORE посредством </a:t>
            </a:r>
            <a:r>
              <a:rPr lang="ru-RU" dirty="0" smtClean="0"/>
              <a:t>аутентификации </a:t>
            </a:r>
            <a:r>
              <a:rPr lang="ru-RU" dirty="0"/>
              <a:t>всех входящих </a:t>
            </a:r>
            <a:r>
              <a:rPr lang="ru-RU" dirty="0" smtClean="0"/>
              <a:t>сообщений</a:t>
            </a:r>
            <a:endParaRPr lang="en-US" dirty="0" smtClean="0"/>
          </a:p>
          <a:p>
            <a:r>
              <a:rPr lang="ru-RU" dirty="0" smtClean="0"/>
              <a:t>Х.509 </a:t>
            </a:r>
            <a:r>
              <a:rPr lang="en-US" dirty="0" smtClean="0"/>
              <a:t>(</a:t>
            </a:r>
            <a:r>
              <a:rPr lang="ru-RU" dirty="0" smtClean="0"/>
              <a:t>и для сервера, и для клиента</a:t>
            </a:r>
            <a:r>
              <a:rPr lang="en-US" dirty="0" smtClean="0"/>
              <a:t>) </a:t>
            </a:r>
            <a:r>
              <a:rPr lang="ru-RU" dirty="0" smtClean="0"/>
              <a:t>и </a:t>
            </a:r>
            <a:r>
              <a:rPr lang="en-US" dirty="0" smtClean="0"/>
              <a:t>SSL</a:t>
            </a:r>
            <a:endParaRPr lang="ru-RU" dirty="0" smtClean="0"/>
          </a:p>
        </p:txBody>
      </p:sp>
      <p:sp>
        <p:nvSpPr>
          <p:cNvPr id="4" name="Номер слайда 3"/>
          <p:cNvSpPr>
            <a:spLocks noGrp="1"/>
          </p:cNvSpPr>
          <p:nvPr>
            <p:ph type="sldNum" sz="quarter" idx="12"/>
          </p:nvPr>
        </p:nvSpPr>
        <p:spPr/>
        <p:txBody>
          <a:bodyPr/>
          <a:lstStyle/>
          <a:p>
            <a:fld id="{7BC8F757-9483-4C41-8F38-4878F31DB10B}" type="slidenum">
              <a:rPr lang="ru-RU" smtClean="0"/>
              <a:pPr/>
              <a:t>19</a:t>
            </a:fld>
            <a:endParaRPr lang="ru-RU"/>
          </a:p>
        </p:txBody>
      </p:sp>
      <p:pic>
        <p:nvPicPr>
          <p:cNvPr id="1026" name="Picture 2"/>
          <p:cNvPicPr>
            <a:picLocks noChangeAspect="1" noChangeArrowheads="1"/>
          </p:cNvPicPr>
          <p:nvPr/>
        </p:nvPicPr>
        <p:blipFill>
          <a:blip r:embed="rId3" cstate="print"/>
          <a:srcRect/>
          <a:stretch>
            <a:fillRect/>
          </a:stretch>
        </p:blipFill>
        <p:spPr bwMode="auto">
          <a:xfrm>
            <a:off x="611560" y="2204864"/>
            <a:ext cx="4191000" cy="3886200"/>
          </a:xfrm>
          <a:prstGeom prst="rect">
            <a:avLst/>
          </a:prstGeom>
          <a:noFill/>
          <a:ln w="9525">
            <a:noFill/>
            <a:miter lim="800000"/>
            <a:headEnd/>
            <a:tailEnd/>
          </a:ln>
        </p:spPr>
      </p:pic>
    </p:spTree>
    <p:extLst>
      <p:ext uri="{BB962C8B-B14F-4D97-AF65-F5344CB8AC3E}">
        <p14:creationId xmlns:p14="http://schemas.microsoft.com/office/powerpoint/2010/main" xmlns="" val="1037256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024744" cy="889168"/>
          </a:xfrm>
        </p:spPr>
        <p:txBody>
          <a:bodyPr>
            <a:normAutofit/>
          </a:bodyPr>
          <a:lstStyle/>
          <a:p>
            <a:r>
              <a:rPr lang="ru-RU" dirty="0" smtClean="0">
                <a:solidFill>
                  <a:schemeClr val="accent2"/>
                </a:solidFill>
              </a:rPr>
              <a:t>Проект </a:t>
            </a:r>
            <a:r>
              <a:rPr lang="en-US" dirty="0" smtClean="0">
                <a:solidFill>
                  <a:schemeClr val="accent2"/>
                </a:solidFill>
              </a:rPr>
              <a:t>UNICORE</a:t>
            </a:r>
            <a:endParaRPr lang="ru-RU" dirty="0">
              <a:solidFill>
                <a:schemeClr val="accent2"/>
              </a:solidFill>
            </a:endParaRPr>
          </a:p>
        </p:txBody>
      </p:sp>
      <p:sp>
        <p:nvSpPr>
          <p:cNvPr id="3" name="Объект 2"/>
          <p:cNvSpPr>
            <a:spLocks noGrp="1"/>
          </p:cNvSpPr>
          <p:nvPr>
            <p:ph idx="1"/>
          </p:nvPr>
        </p:nvSpPr>
        <p:spPr>
          <a:xfrm>
            <a:off x="1043608" y="2204864"/>
            <a:ext cx="7416824" cy="3913660"/>
          </a:xfrm>
        </p:spPr>
        <p:txBody>
          <a:bodyPr>
            <a:normAutofit fontScale="92500" lnSpcReduction="20000"/>
          </a:bodyPr>
          <a:lstStyle/>
          <a:p>
            <a:pPr>
              <a:spcAft>
                <a:spcPts val="600"/>
              </a:spcAft>
            </a:pPr>
            <a:r>
              <a:rPr lang="ru-RU" dirty="0" smtClean="0"/>
              <a:t>Проект</a:t>
            </a:r>
            <a:r>
              <a:rPr lang="ru-RU" b="1" dirty="0" smtClean="0"/>
              <a:t>  </a:t>
            </a:r>
            <a:r>
              <a:rPr lang="ru-RU" b="1" dirty="0" smtClean="0">
                <a:solidFill>
                  <a:schemeClr val="accent4"/>
                </a:solidFill>
              </a:rPr>
              <a:t>UNICORE</a:t>
            </a:r>
            <a:r>
              <a:rPr lang="ru-RU" b="1" dirty="0" smtClean="0"/>
              <a:t> </a:t>
            </a:r>
            <a:r>
              <a:rPr lang="ru-RU" dirty="0" smtClean="0"/>
              <a:t>(</a:t>
            </a:r>
            <a:r>
              <a:rPr lang="ru-RU" b="1" dirty="0" err="1" smtClean="0">
                <a:solidFill>
                  <a:schemeClr val="accent4"/>
                </a:solidFill>
              </a:rPr>
              <a:t>Un</a:t>
            </a:r>
            <a:r>
              <a:rPr lang="ru-RU" dirty="0" err="1" smtClean="0"/>
              <a:t>iform</a:t>
            </a:r>
            <a:r>
              <a:rPr lang="ru-RU" dirty="0" smtClean="0"/>
              <a:t> </a:t>
            </a:r>
            <a:r>
              <a:rPr lang="ru-RU" b="1" dirty="0" err="1" smtClean="0">
                <a:solidFill>
                  <a:schemeClr val="accent4"/>
                </a:solidFill>
              </a:rPr>
              <a:t>I</a:t>
            </a:r>
            <a:r>
              <a:rPr lang="ru-RU" dirty="0" err="1" smtClean="0"/>
              <a:t>nterface</a:t>
            </a:r>
            <a:r>
              <a:rPr lang="ru-RU" dirty="0" smtClean="0"/>
              <a:t> </a:t>
            </a:r>
            <a:r>
              <a:rPr lang="ru-RU" dirty="0" err="1" smtClean="0"/>
              <a:t>to</a:t>
            </a:r>
            <a:r>
              <a:rPr lang="ru-RU" dirty="0" smtClean="0"/>
              <a:t> </a:t>
            </a:r>
            <a:r>
              <a:rPr lang="ru-RU" b="1" dirty="0" err="1" smtClean="0">
                <a:solidFill>
                  <a:schemeClr val="accent4"/>
                </a:solidFill>
              </a:rPr>
              <a:t>Co</a:t>
            </a:r>
            <a:r>
              <a:rPr lang="ru-RU" dirty="0" err="1" smtClean="0"/>
              <a:t>mputing</a:t>
            </a:r>
            <a:r>
              <a:rPr lang="ru-RU" dirty="0" smtClean="0"/>
              <a:t> </a:t>
            </a:r>
            <a:r>
              <a:rPr lang="ru-RU" b="1" dirty="0" err="1" smtClean="0">
                <a:solidFill>
                  <a:schemeClr val="accent4"/>
                </a:solidFill>
              </a:rPr>
              <a:t>Re</a:t>
            </a:r>
            <a:r>
              <a:rPr lang="ru-RU" dirty="0" err="1" smtClean="0"/>
              <a:t>sources</a:t>
            </a:r>
            <a:r>
              <a:rPr lang="ru-RU" dirty="0" smtClean="0"/>
              <a:t> – единый интерфейс к вычислительным ресурсам) </a:t>
            </a:r>
            <a:r>
              <a:rPr lang="en-US" dirty="0" smtClean="0"/>
              <a:t>- </a:t>
            </a:r>
            <a:r>
              <a:rPr lang="ru-RU" dirty="0" smtClean="0"/>
              <a:t>комплексное решение, ориентированное на обеспечение прозрачного безопасного доступа к ресурсам  </a:t>
            </a:r>
            <a:r>
              <a:rPr lang="ru-RU" dirty="0" err="1" smtClean="0"/>
              <a:t>грид</a:t>
            </a:r>
            <a:r>
              <a:rPr lang="ru-RU" dirty="0" smtClean="0"/>
              <a:t> </a:t>
            </a:r>
          </a:p>
          <a:p>
            <a:pPr>
              <a:spcAft>
                <a:spcPts val="600"/>
              </a:spcAft>
            </a:pPr>
            <a:r>
              <a:rPr lang="en-US" dirty="0" smtClean="0"/>
              <a:t>Open Source</a:t>
            </a:r>
          </a:p>
          <a:p>
            <a:pPr>
              <a:spcAft>
                <a:spcPts val="600"/>
              </a:spcAft>
            </a:pPr>
            <a:r>
              <a:rPr lang="ru-RU" dirty="0" smtClean="0"/>
              <a:t>Легкое в использовании для широкого круга пользователей</a:t>
            </a:r>
          </a:p>
          <a:p>
            <a:pPr>
              <a:spcAft>
                <a:spcPts val="600"/>
              </a:spcAft>
            </a:pPr>
            <a:r>
              <a:rPr lang="ru-RU" dirty="0" smtClean="0"/>
              <a:t>Базируется на общепринятых стандартах (</a:t>
            </a:r>
            <a:r>
              <a:rPr lang="en-US" dirty="0" smtClean="0"/>
              <a:t>OGSA</a:t>
            </a:r>
            <a:r>
              <a:rPr lang="ru-RU" dirty="0" smtClean="0"/>
              <a:t>)</a:t>
            </a:r>
          </a:p>
          <a:p>
            <a:pPr>
              <a:spcAft>
                <a:spcPts val="600"/>
              </a:spcAft>
            </a:pPr>
            <a:endParaRPr lang="en-US" dirty="0" smtClean="0"/>
          </a:p>
        </p:txBody>
      </p:sp>
      <p:sp>
        <p:nvSpPr>
          <p:cNvPr id="4" name="Номер слайда 3"/>
          <p:cNvSpPr>
            <a:spLocks noGrp="1"/>
          </p:cNvSpPr>
          <p:nvPr>
            <p:ph type="sldNum" sz="quarter" idx="12"/>
          </p:nvPr>
        </p:nvSpPr>
        <p:spPr/>
        <p:txBody>
          <a:bodyPr/>
          <a:lstStyle/>
          <a:p>
            <a:fld id="{7BC8F757-9483-4C41-8F38-4878F31DB10B}" type="slidenum">
              <a:rPr lang="ru-RU" smtClean="0"/>
              <a:pPr/>
              <a:t>2</a:t>
            </a:fld>
            <a:endParaRPr lang="ru-RU"/>
          </a:p>
        </p:txBody>
      </p:sp>
    </p:spTree>
    <p:extLst>
      <p:ext uri="{BB962C8B-B14F-4D97-AF65-F5344CB8AC3E}">
        <p14:creationId xmlns:p14="http://schemas.microsoft.com/office/powerpoint/2010/main" xmlns="" val="32460347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883648"/>
            <a:ext cx="7024744" cy="745152"/>
          </a:xfrm>
        </p:spPr>
        <p:txBody>
          <a:bodyPr/>
          <a:lstStyle/>
          <a:p>
            <a:r>
              <a:rPr lang="ru-RU" dirty="0" smtClean="0">
                <a:solidFill>
                  <a:schemeClr val="accent4"/>
                </a:solidFill>
              </a:rPr>
              <a:t>Архитектура </a:t>
            </a:r>
            <a:r>
              <a:rPr lang="en-US" dirty="0" smtClean="0">
                <a:solidFill>
                  <a:schemeClr val="accent4"/>
                </a:solidFill>
              </a:rPr>
              <a:t>UNICORE</a:t>
            </a:r>
            <a:endParaRPr lang="ru-RU" dirty="0">
              <a:solidFill>
                <a:schemeClr val="accent4"/>
              </a:solidFill>
            </a:endParaRPr>
          </a:p>
        </p:txBody>
      </p:sp>
      <p:pic>
        <p:nvPicPr>
          <p:cNvPr id="1027" name="Picture 3" descr="C:\Users\elena\Downloads\UNICORE.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47664" y="1772816"/>
            <a:ext cx="5616624" cy="439921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Прямоугольник 2"/>
          <p:cNvSpPr/>
          <p:nvPr/>
        </p:nvSpPr>
        <p:spPr>
          <a:xfrm>
            <a:off x="1547664" y="3080020"/>
            <a:ext cx="5904656" cy="1717132"/>
          </a:xfrm>
          <a:prstGeom prst="rect">
            <a:avLst/>
          </a:prstGeom>
          <a:solidFill>
            <a:srgbClr val="FFC000">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Номер слайда 3"/>
          <p:cNvSpPr>
            <a:spLocks noGrp="1"/>
          </p:cNvSpPr>
          <p:nvPr>
            <p:ph type="sldNum" sz="quarter" idx="12"/>
          </p:nvPr>
        </p:nvSpPr>
        <p:spPr/>
        <p:txBody>
          <a:bodyPr/>
          <a:lstStyle/>
          <a:p>
            <a:fld id="{7BC8F757-9483-4C41-8F38-4878F31DB10B}" type="slidenum">
              <a:rPr lang="ru-RU" smtClean="0"/>
              <a:pPr/>
              <a:t>20</a:t>
            </a:fld>
            <a:endParaRPr lang="ru-RU"/>
          </a:p>
        </p:txBody>
      </p:sp>
    </p:spTree>
    <p:extLst>
      <p:ext uri="{BB962C8B-B14F-4D97-AF65-F5344CB8AC3E}">
        <p14:creationId xmlns:p14="http://schemas.microsoft.com/office/powerpoint/2010/main" xmlns="" val="25085436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024744" cy="745152"/>
          </a:xfrm>
        </p:spPr>
        <p:txBody>
          <a:bodyPr>
            <a:normAutofit/>
          </a:bodyPr>
          <a:lstStyle/>
          <a:p>
            <a:r>
              <a:rPr lang="ru-RU" dirty="0" smtClean="0">
                <a:solidFill>
                  <a:schemeClr val="accent2"/>
                </a:solidFill>
              </a:rPr>
              <a:t>Сервисный слой</a:t>
            </a:r>
            <a:endParaRPr lang="ru-RU" dirty="0">
              <a:solidFill>
                <a:schemeClr val="accent2"/>
              </a:solidFill>
            </a:endParaRPr>
          </a:p>
        </p:txBody>
      </p:sp>
      <p:sp>
        <p:nvSpPr>
          <p:cNvPr id="3" name="Объект 2"/>
          <p:cNvSpPr>
            <a:spLocks noGrp="1"/>
          </p:cNvSpPr>
          <p:nvPr>
            <p:ph idx="1"/>
          </p:nvPr>
        </p:nvSpPr>
        <p:spPr>
          <a:xfrm>
            <a:off x="1043492" y="1844824"/>
            <a:ext cx="6840876" cy="3987805"/>
          </a:xfrm>
        </p:spPr>
        <p:txBody>
          <a:bodyPr>
            <a:normAutofit fontScale="92500"/>
          </a:bodyPr>
          <a:lstStyle/>
          <a:p>
            <a:endParaRPr lang="ru-RU" dirty="0" smtClean="0"/>
          </a:p>
          <a:p>
            <a:r>
              <a:rPr lang="ru-RU" dirty="0" smtClean="0"/>
              <a:t>Промежуточный </a:t>
            </a:r>
            <a:r>
              <a:rPr lang="ru-RU" dirty="0"/>
              <a:t>сервисный слой содержит все сервисы и </a:t>
            </a:r>
            <a:r>
              <a:rPr lang="ru-RU" dirty="0" smtClean="0"/>
              <a:t>компоненты </a:t>
            </a:r>
            <a:r>
              <a:rPr lang="ru-RU" dirty="0"/>
              <a:t>системы UNICORE, основанные на стандартах WSRF и </a:t>
            </a:r>
            <a:r>
              <a:rPr lang="ru-RU" dirty="0" smtClean="0"/>
              <a:t>SOAP</a:t>
            </a:r>
          </a:p>
          <a:p>
            <a:r>
              <a:rPr lang="ru-RU" dirty="0" smtClean="0"/>
              <a:t>Регистр обеспечивает регистрацию и поиск ресурсов, доступных в </a:t>
            </a:r>
            <a:r>
              <a:rPr lang="ru-RU" dirty="0" err="1" smtClean="0"/>
              <a:t>грид-среде</a:t>
            </a:r>
            <a:endParaRPr lang="ru-RU" dirty="0" smtClean="0"/>
          </a:p>
          <a:p>
            <a:r>
              <a:rPr lang="ru-RU" dirty="0" smtClean="0"/>
              <a:t>Компонент </a:t>
            </a:r>
            <a:r>
              <a:rPr lang="ru-RU" dirty="0"/>
              <a:t>XNJS </a:t>
            </a:r>
            <a:r>
              <a:rPr lang="en-US" dirty="0" smtClean="0"/>
              <a:t>(</a:t>
            </a:r>
            <a:r>
              <a:rPr lang="en-US" dirty="0" err="1" smtClean="0"/>
              <a:t>eXecution</a:t>
            </a:r>
            <a:r>
              <a:rPr lang="en-US" dirty="0" smtClean="0"/>
              <a:t> Network Job Supervisor) </a:t>
            </a:r>
            <a:r>
              <a:rPr lang="ru-RU" dirty="0" smtClean="0"/>
              <a:t>обеспечивает </a:t>
            </a:r>
            <a:r>
              <a:rPr lang="ru-RU" dirty="0"/>
              <a:t>управление задачами и исполнение ядра UNICORE 6</a:t>
            </a:r>
            <a:r>
              <a:rPr lang="ru-RU" dirty="0" smtClean="0"/>
              <a:t>.</a:t>
            </a:r>
          </a:p>
          <a:p>
            <a:endParaRPr lang="ru-RU" dirty="0"/>
          </a:p>
          <a:p>
            <a:endParaRPr lang="ru-RU" dirty="0" smtClean="0"/>
          </a:p>
        </p:txBody>
      </p:sp>
      <p:sp>
        <p:nvSpPr>
          <p:cNvPr id="4" name="Номер слайда 3"/>
          <p:cNvSpPr>
            <a:spLocks noGrp="1"/>
          </p:cNvSpPr>
          <p:nvPr>
            <p:ph type="sldNum" sz="quarter" idx="12"/>
          </p:nvPr>
        </p:nvSpPr>
        <p:spPr/>
        <p:txBody>
          <a:bodyPr/>
          <a:lstStyle/>
          <a:p>
            <a:fld id="{7BC8F757-9483-4C41-8F38-4878F31DB10B}" type="slidenum">
              <a:rPr lang="ru-RU" smtClean="0"/>
              <a:pPr/>
              <a:t>21</a:t>
            </a:fld>
            <a:endParaRPr lang="ru-RU"/>
          </a:p>
        </p:txBody>
      </p:sp>
    </p:spTree>
    <p:extLst>
      <p:ext uri="{BB962C8B-B14F-4D97-AF65-F5344CB8AC3E}">
        <p14:creationId xmlns:p14="http://schemas.microsoft.com/office/powerpoint/2010/main" xmlns="" val="25175534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883648"/>
            <a:ext cx="7024744" cy="745152"/>
          </a:xfrm>
        </p:spPr>
        <p:txBody>
          <a:bodyPr/>
          <a:lstStyle/>
          <a:p>
            <a:r>
              <a:rPr lang="ru-RU" dirty="0" smtClean="0">
                <a:solidFill>
                  <a:schemeClr val="accent4"/>
                </a:solidFill>
              </a:rPr>
              <a:t>Архитектура </a:t>
            </a:r>
            <a:r>
              <a:rPr lang="en-US" dirty="0" smtClean="0">
                <a:solidFill>
                  <a:schemeClr val="accent4"/>
                </a:solidFill>
              </a:rPr>
              <a:t>UNICORE</a:t>
            </a:r>
            <a:endParaRPr lang="ru-RU" dirty="0">
              <a:solidFill>
                <a:schemeClr val="accent4"/>
              </a:solidFill>
            </a:endParaRPr>
          </a:p>
        </p:txBody>
      </p:sp>
      <p:pic>
        <p:nvPicPr>
          <p:cNvPr id="1027" name="Picture 3" descr="C:\Users\elena\Downloads\UNICORE.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47664" y="1772816"/>
            <a:ext cx="5616624" cy="439921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Прямоугольник 2"/>
          <p:cNvSpPr/>
          <p:nvPr/>
        </p:nvSpPr>
        <p:spPr>
          <a:xfrm>
            <a:off x="1547664" y="4797152"/>
            <a:ext cx="5904656" cy="1573116"/>
          </a:xfrm>
          <a:prstGeom prst="rect">
            <a:avLst/>
          </a:prstGeom>
          <a:solidFill>
            <a:srgbClr val="FFC000">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Номер слайда 3"/>
          <p:cNvSpPr>
            <a:spLocks noGrp="1"/>
          </p:cNvSpPr>
          <p:nvPr>
            <p:ph type="sldNum" sz="quarter" idx="12"/>
          </p:nvPr>
        </p:nvSpPr>
        <p:spPr/>
        <p:txBody>
          <a:bodyPr/>
          <a:lstStyle/>
          <a:p>
            <a:fld id="{7BC8F757-9483-4C41-8F38-4878F31DB10B}" type="slidenum">
              <a:rPr lang="ru-RU" smtClean="0"/>
              <a:pPr/>
              <a:t>22</a:t>
            </a:fld>
            <a:endParaRPr lang="ru-RU"/>
          </a:p>
        </p:txBody>
      </p:sp>
    </p:spTree>
    <p:extLst>
      <p:ext uri="{BB962C8B-B14F-4D97-AF65-F5344CB8AC3E}">
        <p14:creationId xmlns:p14="http://schemas.microsoft.com/office/powerpoint/2010/main" xmlns="" val="38484884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024744" cy="745152"/>
          </a:xfrm>
        </p:spPr>
        <p:txBody>
          <a:bodyPr>
            <a:normAutofit/>
          </a:bodyPr>
          <a:lstStyle/>
          <a:p>
            <a:r>
              <a:rPr lang="ru-RU" dirty="0" smtClean="0">
                <a:solidFill>
                  <a:schemeClr val="accent2"/>
                </a:solidFill>
              </a:rPr>
              <a:t>Системный слой</a:t>
            </a:r>
            <a:endParaRPr lang="ru-RU" dirty="0">
              <a:solidFill>
                <a:schemeClr val="accent2"/>
              </a:solidFill>
            </a:endParaRPr>
          </a:p>
        </p:txBody>
      </p:sp>
      <p:sp>
        <p:nvSpPr>
          <p:cNvPr id="3" name="Объект 2"/>
          <p:cNvSpPr>
            <a:spLocks noGrp="1"/>
          </p:cNvSpPr>
          <p:nvPr>
            <p:ph idx="1"/>
          </p:nvPr>
        </p:nvSpPr>
        <p:spPr>
          <a:xfrm>
            <a:off x="1043492" y="1844824"/>
            <a:ext cx="6840876" cy="3987805"/>
          </a:xfrm>
        </p:spPr>
        <p:txBody>
          <a:bodyPr>
            <a:normAutofit/>
          </a:bodyPr>
          <a:lstStyle/>
          <a:p>
            <a:r>
              <a:rPr lang="ru-RU" dirty="0" smtClean="0"/>
              <a:t>Интерфейс </a:t>
            </a:r>
            <a:r>
              <a:rPr lang="ru-RU" dirty="0"/>
              <a:t>целевой системы (TSI – </a:t>
            </a:r>
            <a:r>
              <a:rPr lang="ru-RU" dirty="0" err="1"/>
              <a:t>Target</a:t>
            </a:r>
            <a:r>
              <a:rPr lang="ru-RU" dirty="0"/>
              <a:t> </a:t>
            </a:r>
            <a:r>
              <a:rPr lang="ru-RU" dirty="0" err="1"/>
              <a:t>System</a:t>
            </a:r>
            <a:r>
              <a:rPr lang="ru-RU" dirty="0"/>
              <a:t> </a:t>
            </a:r>
            <a:r>
              <a:rPr lang="ru-RU" dirty="0" err="1"/>
              <a:t>Interface</a:t>
            </a:r>
            <a:r>
              <a:rPr lang="ru-RU" dirty="0"/>
              <a:t>) обеспечивает </a:t>
            </a:r>
            <a:r>
              <a:rPr lang="ru-RU" dirty="0" smtClean="0"/>
              <a:t>взаимодействие </a:t>
            </a:r>
            <a:r>
              <a:rPr lang="ru-RU" dirty="0"/>
              <a:t>между UNICORE и отдельным ресурсом </a:t>
            </a:r>
            <a:r>
              <a:rPr lang="ru-RU" dirty="0" err="1" smtClean="0"/>
              <a:t>грид</a:t>
            </a:r>
            <a:r>
              <a:rPr lang="ru-RU" dirty="0" smtClean="0"/>
              <a:t>-сети</a:t>
            </a:r>
          </a:p>
          <a:p>
            <a:r>
              <a:rPr lang="ru-RU" dirty="0" smtClean="0"/>
              <a:t>трансляция команд</a:t>
            </a:r>
            <a:endParaRPr lang="en-US" dirty="0" smtClean="0"/>
          </a:p>
          <a:p>
            <a:pPr marL="68580" indent="0">
              <a:buNone/>
            </a:pPr>
            <a:endParaRPr lang="ru-RU" dirty="0">
              <a:solidFill>
                <a:schemeClr val="accent2"/>
              </a:solidFill>
            </a:endParaRPr>
          </a:p>
        </p:txBody>
      </p:sp>
      <p:sp>
        <p:nvSpPr>
          <p:cNvPr id="4" name="Номер слайда 3"/>
          <p:cNvSpPr>
            <a:spLocks noGrp="1"/>
          </p:cNvSpPr>
          <p:nvPr>
            <p:ph type="sldNum" sz="quarter" idx="12"/>
          </p:nvPr>
        </p:nvSpPr>
        <p:spPr/>
        <p:txBody>
          <a:bodyPr/>
          <a:lstStyle/>
          <a:p>
            <a:fld id="{7BC8F757-9483-4C41-8F38-4878F31DB10B}" type="slidenum">
              <a:rPr lang="ru-RU" smtClean="0"/>
              <a:pPr/>
              <a:t>23</a:t>
            </a:fld>
            <a:endParaRPr lang="ru-RU"/>
          </a:p>
        </p:txBody>
      </p:sp>
    </p:spTree>
    <p:extLst>
      <p:ext uri="{BB962C8B-B14F-4D97-AF65-F5344CB8AC3E}">
        <p14:creationId xmlns:p14="http://schemas.microsoft.com/office/powerpoint/2010/main" xmlns="" val="22893353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632966" cy="745152"/>
          </a:xfrm>
        </p:spPr>
        <p:txBody>
          <a:bodyPr>
            <a:noAutofit/>
          </a:bodyPr>
          <a:lstStyle/>
          <a:p>
            <a:r>
              <a:rPr lang="ru-RU" sz="2800" dirty="0" smtClean="0">
                <a:solidFill>
                  <a:schemeClr val="accent2"/>
                </a:solidFill>
              </a:rPr>
              <a:t>Почему нужно использовать </a:t>
            </a:r>
            <a:r>
              <a:rPr lang="en-US" sz="2800" dirty="0" smtClean="0">
                <a:solidFill>
                  <a:schemeClr val="accent2"/>
                </a:solidFill>
              </a:rPr>
              <a:t>UNICORE</a:t>
            </a:r>
            <a:endParaRPr lang="ru-RU" sz="2800" dirty="0">
              <a:solidFill>
                <a:schemeClr val="accent2"/>
              </a:solidFill>
            </a:endParaRPr>
          </a:p>
        </p:txBody>
      </p:sp>
      <p:sp>
        <p:nvSpPr>
          <p:cNvPr id="3" name="Объект 2"/>
          <p:cNvSpPr>
            <a:spLocks noGrp="1"/>
          </p:cNvSpPr>
          <p:nvPr>
            <p:ph idx="1"/>
          </p:nvPr>
        </p:nvSpPr>
        <p:spPr>
          <a:xfrm>
            <a:off x="1043492" y="1844824"/>
            <a:ext cx="6840876" cy="4392488"/>
          </a:xfrm>
        </p:spPr>
        <p:txBody>
          <a:bodyPr>
            <a:normAutofit/>
          </a:bodyPr>
          <a:lstStyle/>
          <a:p>
            <a:r>
              <a:rPr lang="en-US" dirty="0">
                <a:solidFill>
                  <a:schemeClr val="tx1"/>
                </a:solidFill>
              </a:rPr>
              <a:t> Mature Grid technology from Europe</a:t>
            </a:r>
          </a:p>
          <a:p>
            <a:r>
              <a:rPr lang="en-US" dirty="0">
                <a:solidFill>
                  <a:schemeClr val="tx1"/>
                </a:solidFill>
              </a:rPr>
              <a:t> Made for Supercomputing / HPC Grids, Grids of Clusters and single PCs</a:t>
            </a:r>
          </a:p>
          <a:p>
            <a:r>
              <a:rPr lang="en-US" dirty="0">
                <a:solidFill>
                  <a:schemeClr val="tx1"/>
                </a:solidFill>
              </a:rPr>
              <a:t> Fast and competent support directly from the developers</a:t>
            </a:r>
          </a:p>
          <a:p>
            <a:r>
              <a:rPr lang="en-US" dirty="0">
                <a:solidFill>
                  <a:schemeClr val="tx1"/>
                </a:solidFill>
              </a:rPr>
              <a:t> Easy to install and configure </a:t>
            </a:r>
          </a:p>
          <a:p>
            <a:r>
              <a:rPr lang="en-US" dirty="0">
                <a:solidFill>
                  <a:schemeClr val="tx1"/>
                </a:solidFill>
              </a:rPr>
              <a:t> Graphical user interface</a:t>
            </a:r>
          </a:p>
          <a:p>
            <a:r>
              <a:rPr lang="en-US" dirty="0">
                <a:solidFill>
                  <a:schemeClr val="tx1"/>
                </a:solidFill>
              </a:rPr>
              <a:t> Command line client</a:t>
            </a:r>
          </a:p>
          <a:p>
            <a:r>
              <a:rPr lang="en-US" dirty="0">
                <a:solidFill>
                  <a:schemeClr val="tx1"/>
                </a:solidFill>
              </a:rPr>
              <a:t> </a:t>
            </a:r>
            <a:r>
              <a:rPr lang="en-US" dirty="0" smtClean="0">
                <a:solidFill>
                  <a:schemeClr val="tx1"/>
                </a:solidFill>
              </a:rPr>
              <a:t> </a:t>
            </a:r>
            <a:r>
              <a:rPr lang="en-US" dirty="0">
                <a:solidFill>
                  <a:schemeClr val="tx1"/>
                </a:solidFill>
              </a:rPr>
              <a:t>Workflow support</a:t>
            </a:r>
          </a:p>
          <a:p>
            <a:r>
              <a:rPr lang="en-US" dirty="0">
                <a:solidFill>
                  <a:schemeClr val="tx1"/>
                </a:solidFill>
              </a:rPr>
              <a:t> </a:t>
            </a:r>
            <a:r>
              <a:rPr lang="en-US" dirty="0" smtClean="0">
                <a:solidFill>
                  <a:schemeClr val="tx1"/>
                </a:solidFill>
              </a:rPr>
              <a:t> Extensible</a:t>
            </a:r>
            <a:endParaRPr lang="ru-RU" dirty="0">
              <a:solidFill>
                <a:schemeClr val="tx1"/>
              </a:solidFill>
            </a:endParaRPr>
          </a:p>
        </p:txBody>
      </p:sp>
      <p:sp>
        <p:nvSpPr>
          <p:cNvPr id="4" name="Номер слайда 3"/>
          <p:cNvSpPr>
            <a:spLocks noGrp="1"/>
          </p:cNvSpPr>
          <p:nvPr>
            <p:ph type="sldNum" sz="quarter" idx="12"/>
          </p:nvPr>
        </p:nvSpPr>
        <p:spPr/>
        <p:txBody>
          <a:bodyPr/>
          <a:lstStyle/>
          <a:p>
            <a:fld id="{7BC8F757-9483-4C41-8F38-4878F31DB10B}" type="slidenum">
              <a:rPr lang="ru-RU" smtClean="0"/>
              <a:pPr/>
              <a:t>24</a:t>
            </a:fld>
            <a:endParaRPr lang="ru-RU"/>
          </a:p>
        </p:txBody>
      </p:sp>
    </p:spTree>
    <p:extLst>
      <p:ext uri="{BB962C8B-B14F-4D97-AF65-F5344CB8AC3E}">
        <p14:creationId xmlns:p14="http://schemas.microsoft.com/office/powerpoint/2010/main" xmlns="" val="443657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704974" cy="889168"/>
          </a:xfrm>
        </p:spPr>
        <p:txBody>
          <a:bodyPr>
            <a:noAutofit/>
          </a:bodyPr>
          <a:lstStyle/>
          <a:p>
            <a:r>
              <a:rPr lang="en-US" sz="3000" dirty="0" smtClean="0">
                <a:solidFill>
                  <a:schemeClr val="accent2"/>
                </a:solidFill>
              </a:rPr>
              <a:t>OGSA: Open Grid Services Architecture</a:t>
            </a:r>
            <a:endParaRPr lang="ru-RU" sz="3000" dirty="0">
              <a:solidFill>
                <a:schemeClr val="accent2"/>
              </a:solidFill>
            </a:endParaRPr>
          </a:p>
        </p:txBody>
      </p:sp>
      <p:sp>
        <p:nvSpPr>
          <p:cNvPr id="3" name="Объект 2"/>
          <p:cNvSpPr>
            <a:spLocks noGrp="1"/>
          </p:cNvSpPr>
          <p:nvPr>
            <p:ph idx="1"/>
          </p:nvPr>
        </p:nvSpPr>
        <p:spPr>
          <a:xfrm>
            <a:off x="1043608" y="2204864"/>
            <a:ext cx="7416824" cy="3913660"/>
          </a:xfrm>
        </p:spPr>
        <p:txBody>
          <a:bodyPr>
            <a:normAutofit fontScale="92500"/>
          </a:bodyPr>
          <a:lstStyle/>
          <a:p>
            <a:pPr>
              <a:spcAft>
                <a:spcPts val="600"/>
              </a:spcAft>
            </a:pPr>
            <a:r>
              <a:rPr lang="ru-RU" dirty="0" smtClean="0"/>
              <a:t>Основывается на понятии грид-сервиса</a:t>
            </a:r>
            <a:endParaRPr lang="ru-RU" dirty="0"/>
          </a:p>
          <a:p>
            <a:pPr>
              <a:spcAft>
                <a:spcPts val="600"/>
              </a:spcAft>
            </a:pPr>
            <a:r>
              <a:rPr lang="ru-RU" dirty="0" smtClean="0"/>
              <a:t>Грид-сервис поддерживает </a:t>
            </a:r>
          </a:p>
          <a:p>
            <a:pPr lvl="1">
              <a:spcAft>
                <a:spcPts val="600"/>
              </a:spcAft>
            </a:pPr>
            <a:r>
              <a:rPr lang="ru-RU" dirty="0" smtClean="0"/>
              <a:t>поиск</a:t>
            </a:r>
            <a:endParaRPr lang="ru-RU" dirty="0"/>
          </a:p>
          <a:p>
            <a:pPr lvl="1">
              <a:spcAft>
                <a:spcPts val="600"/>
              </a:spcAft>
            </a:pPr>
            <a:r>
              <a:rPr lang="ru-RU" dirty="0"/>
              <a:t>динамическое создание сервисов</a:t>
            </a:r>
          </a:p>
          <a:p>
            <a:pPr lvl="1">
              <a:spcAft>
                <a:spcPts val="600"/>
              </a:spcAft>
            </a:pPr>
            <a:r>
              <a:rPr lang="ru-RU" dirty="0"/>
              <a:t>управление временем жизни</a:t>
            </a:r>
          </a:p>
          <a:p>
            <a:pPr lvl="1">
              <a:spcAft>
                <a:spcPts val="600"/>
              </a:spcAft>
            </a:pPr>
            <a:r>
              <a:rPr lang="ru-RU" dirty="0" smtClean="0"/>
              <a:t>Уведомление</a:t>
            </a:r>
          </a:p>
          <a:p>
            <a:pPr marL="342900" lvl="1">
              <a:spcAft>
                <a:spcPts val="600"/>
              </a:spcAft>
            </a:pPr>
            <a:r>
              <a:rPr lang="ru-RU" sz="2400" dirty="0" smtClean="0"/>
              <a:t>Стандарт </a:t>
            </a:r>
            <a:r>
              <a:rPr lang="en-US" sz="2400" dirty="0" smtClean="0"/>
              <a:t>WSRF</a:t>
            </a:r>
            <a:r>
              <a:rPr lang="ru-RU" sz="2400" dirty="0" smtClean="0"/>
              <a:t> – соответствует стандарту грид</a:t>
            </a:r>
            <a:endParaRPr lang="ru-RU" sz="2400" dirty="0"/>
          </a:p>
          <a:p>
            <a:pPr lvl="1">
              <a:spcAft>
                <a:spcPts val="600"/>
              </a:spcAft>
            </a:pPr>
            <a:r>
              <a:rPr lang="en-US" dirty="0" smtClean="0"/>
              <a:t>Globus Toolkit </a:t>
            </a:r>
            <a:r>
              <a:rPr lang="ru-RU" dirty="0" smtClean="0"/>
              <a:t>и </a:t>
            </a:r>
            <a:r>
              <a:rPr lang="en-US" dirty="0" smtClean="0"/>
              <a:t>UNICORE</a:t>
            </a:r>
            <a:endParaRPr lang="ru-RU" dirty="0" smtClean="0"/>
          </a:p>
        </p:txBody>
      </p:sp>
      <p:sp>
        <p:nvSpPr>
          <p:cNvPr id="4" name="Номер слайда 3"/>
          <p:cNvSpPr>
            <a:spLocks noGrp="1"/>
          </p:cNvSpPr>
          <p:nvPr>
            <p:ph type="sldNum" sz="quarter" idx="12"/>
          </p:nvPr>
        </p:nvSpPr>
        <p:spPr/>
        <p:txBody>
          <a:bodyPr/>
          <a:lstStyle/>
          <a:p>
            <a:fld id="{7BC8F757-9483-4C41-8F38-4878F31DB10B}" type="slidenum">
              <a:rPr lang="ru-RU" smtClean="0"/>
              <a:pPr/>
              <a:t>3</a:t>
            </a:fld>
            <a:endParaRPr lang="ru-RU"/>
          </a:p>
        </p:txBody>
      </p:sp>
    </p:spTree>
    <p:extLst>
      <p:ext uri="{BB962C8B-B14F-4D97-AF65-F5344CB8AC3E}">
        <p14:creationId xmlns:p14="http://schemas.microsoft.com/office/powerpoint/2010/main" xmlns="" val="2011592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692696"/>
            <a:ext cx="7024744" cy="889168"/>
          </a:xfrm>
        </p:spPr>
        <p:txBody>
          <a:bodyPr>
            <a:normAutofit/>
          </a:bodyPr>
          <a:lstStyle/>
          <a:p>
            <a:r>
              <a:rPr lang="ru-RU" dirty="0" smtClean="0">
                <a:solidFill>
                  <a:schemeClr val="accent2"/>
                </a:solidFill>
              </a:rPr>
              <a:t>Проект </a:t>
            </a:r>
            <a:r>
              <a:rPr lang="en-US" dirty="0" smtClean="0">
                <a:solidFill>
                  <a:schemeClr val="accent2"/>
                </a:solidFill>
              </a:rPr>
              <a:t>UNICORE</a:t>
            </a:r>
            <a:endParaRPr lang="ru-RU" dirty="0">
              <a:solidFill>
                <a:schemeClr val="accent2"/>
              </a:solidFill>
            </a:endParaRPr>
          </a:p>
        </p:txBody>
      </p:sp>
      <p:sp>
        <p:nvSpPr>
          <p:cNvPr id="3" name="Объект 2"/>
          <p:cNvSpPr>
            <a:spLocks noGrp="1"/>
          </p:cNvSpPr>
          <p:nvPr>
            <p:ph idx="1"/>
          </p:nvPr>
        </p:nvSpPr>
        <p:spPr>
          <a:xfrm>
            <a:off x="611560" y="1628800"/>
            <a:ext cx="8208912" cy="4752528"/>
          </a:xfrm>
        </p:spPr>
        <p:txBody>
          <a:bodyPr>
            <a:noAutofit/>
          </a:bodyPr>
          <a:lstStyle/>
          <a:p>
            <a:pPr>
              <a:spcAft>
                <a:spcPts val="600"/>
              </a:spcAft>
            </a:pPr>
            <a:r>
              <a:rPr lang="en-US" sz="1600" dirty="0" smtClean="0"/>
              <a:t>1997</a:t>
            </a:r>
            <a:r>
              <a:rPr lang="ru-RU" sz="1600" dirty="0" smtClean="0"/>
              <a:t>-1999</a:t>
            </a:r>
            <a:r>
              <a:rPr lang="en-US" sz="1600" dirty="0" smtClean="0"/>
              <a:t> –</a:t>
            </a:r>
            <a:r>
              <a:rPr lang="ru-RU" sz="1600" dirty="0" smtClean="0"/>
              <a:t> разработка проекта </a:t>
            </a:r>
            <a:r>
              <a:rPr lang="en-US" sz="1600" dirty="0" smtClean="0"/>
              <a:t>UNICORE </a:t>
            </a:r>
            <a:r>
              <a:rPr lang="ru-RU" sz="1600" dirty="0" smtClean="0"/>
              <a:t>для обеспечения удобного и безопасного доступа к гетерогенным вычислительным ресурсам немецких суперкомпьютерных центров.</a:t>
            </a:r>
          </a:p>
          <a:p>
            <a:pPr>
              <a:spcAft>
                <a:spcPts val="600"/>
              </a:spcAft>
            </a:pPr>
            <a:r>
              <a:rPr lang="ru-RU" sz="1600" dirty="0" smtClean="0"/>
              <a:t>1998  - введение понятия грид </a:t>
            </a:r>
            <a:br>
              <a:rPr lang="ru-RU" sz="1600" dirty="0" smtClean="0"/>
            </a:br>
            <a:r>
              <a:rPr lang="ru-RU" sz="1600" dirty="0" smtClean="0"/>
              <a:t>(</a:t>
            </a:r>
            <a:r>
              <a:rPr lang="en-US" sz="1600" dirty="0" smtClean="0"/>
              <a:t>«</a:t>
            </a:r>
            <a:r>
              <a:rPr lang="ru-RU" sz="1600" dirty="0" smtClean="0"/>
              <a:t>Грид. Новая инфраструктура вычислений» </a:t>
            </a:r>
            <a:r>
              <a:rPr lang="en-US" sz="1600" dirty="0" smtClean="0"/>
              <a:t>Foster</a:t>
            </a:r>
            <a:r>
              <a:rPr lang="ru-RU" sz="1600" dirty="0" smtClean="0"/>
              <a:t>, </a:t>
            </a:r>
            <a:r>
              <a:rPr lang="en-US" sz="1600" dirty="0" err="1" smtClean="0"/>
              <a:t>Kesselman</a:t>
            </a:r>
            <a:r>
              <a:rPr lang="ru-RU" sz="1600" dirty="0" smtClean="0"/>
              <a:t>)</a:t>
            </a:r>
          </a:p>
          <a:p>
            <a:pPr>
              <a:spcAft>
                <a:spcPts val="600"/>
              </a:spcAft>
            </a:pPr>
            <a:r>
              <a:rPr lang="ru-RU" sz="1600" dirty="0" smtClean="0"/>
              <a:t>2000-2002 – разработка проекта </a:t>
            </a:r>
            <a:r>
              <a:rPr lang="en-US" sz="1600" dirty="0" smtClean="0"/>
              <a:t>UNICORE Plus</a:t>
            </a:r>
            <a:endParaRPr lang="ru-RU" sz="1600" dirty="0"/>
          </a:p>
          <a:p>
            <a:pPr>
              <a:spcAft>
                <a:spcPts val="600"/>
              </a:spcAft>
            </a:pPr>
            <a:r>
              <a:rPr lang="ru-RU" sz="1600" dirty="0" smtClean="0"/>
              <a:t> </a:t>
            </a:r>
            <a:r>
              <a:rPr lang="en-US" sz="1600" dirty="0" smtClean="0"/>
              <a:t>2007 </a:t>
            </a:r>
            <a:r>
              <a:rPr lang="ru-RU" sz="1600" dirty="0" smtClean="0"/>
              <a:t>– завершение разработки </a:t>
            </a:r>
            <a:r>
              <a:rPr lang="en-US" sz="1600" dirty="0" smtClean="0"/>
              <a:t>UNICORE 6</a:t>
            </a:r>
            <a:r>
              <a:rPr lang="ru-RU" sz="1600" dirty="0"/>
              <a:t> </a:t>
            </a:r>
            <a:r>
              <a:rPr lang="ru-RU" sz="1600" dirty="0" smtClean="0"/>
              <a:t>(</a:t>
            </a:r>
            <a:r>
              <a:rPr lang="en-US" sz="1600" dirty="0" smtClean="0"/>
              <a:t>OGSA</a:t>
            </a:r>
            <a:r>
              <a:rPr lang="ru-RU" sz="1600" dirty="0" smtClean="0"/>
              <a:t>)</a:t>
            </a:r>
          </a:p>
          <a:p>
            <a:pPr>
              <a:spcAft>
                <a:spcPts val="600"/>
              </a:spcAft>
            </a:pPr>
            <a:endParaRPr lang="ru-RU" sz="1600" dirty="0"/>
          </a:p>
          <a:p>
            <a:pPr>
              <a:spcAft>
                <a:spcPts val="600"/>
              </a:spcAft>
            </a:pPr>
            <a:r>
              <a:rPr lang="en-US" sz="1600" dirty="0" smtClean="0"/>
              <a:t></a:t>
            </a:r>
            <a:r>
              <a:rPr lang="ru-RU" sz="1600" dirty="0" smtClean="0"/>
              <a:t> </a:t>
            </a:r>
            <a:r>
              <a:rPr lang="ru-RU" sz="1600" dirty="0"/>
              <a:t>Основные участники:</a:t>
            </a:r>
          </a:p>
          <a:p>
            <a:pPr lvl="1">
              <a:spcAft>
                <a:spcPts val="600"/>
              </a:spcAft>
            </a:pPr>
            <a:r>
              <a:rPr lang="en-US" sz="1600" dirty="0"/>
              <a:t> </a:t>
            </a:r>
            <a:r>
              <a:rPr lang="en-US" sz="1600" dirty="0" err="1"/>
              <a:t>Forschungszentrum</a:t>
            </a:r>
            <a:r>
              <a:rPr lang="en-US" sz="1600" dirty="0"/>
              <a:t> </a:t>
            </a:r>
            <a:r>
              <a:rPr lang="en-US" sz="1600" dirty="0" err="1"/>
              <a:t>Jülich</a:t>
            </a:r>
            <a:endParaRPr lang="en-US" sz="1600" dirty="0"/>
          </a:p>
          <a:p>
            <a:pPr lvl="1">
              <a:spcAft>
                <a:spcPts val="600"/>
              </a:spcAft>
            </a:pPr>
            <a:r>
              <a:rPr lang="en-US" sz="1600" dirty="0"/>
              <a:t> ICM – </a:t>
            </a:r>
            <a:r>
              <a:rPr lang="en-US" sz="1600" dirty="0" err="1"/>
              <a:t>Uniwersytet</a:t>
            </a:r>
            <a:r>
              <a:rPr lang="en-US" sz="1600" dirty="0"/>
              <a:t> </a:t>
            </a:r>
            <a:r>
              <a:rPr lang="en-US" sz="1600" dirty="0" err="1"/>
              <a:t>Warszawski</a:t>
            </a:r>
            <a:endParaRPr lang="en-US" sz="1600" dirty="0"/>
          </a:p>
          <a:p>
            <a:pPr lvl="1">
              <a:spcAft>
                <a:spcPts val="600"/>
              </a:spcAft>
            </a:pPr>
            <a:r>
              <a:rPr lang="en-US" sz="1600" dirty="0"/>
              <a:t> </a:t>
            </a:r>
            <a:r>
              <a:rPr lang="en-US" sz="1600" dirty="0" err="1"/>
              <a:t>Technische</a:t>
            </a:r>
            <a:r>
              <a:rPr lang="en-US" sz="1600" dirty="0"/>
              <a:t> </a:t>
            </a:r>
            <a:r>
              <a:rPr lang="en-US" sz="1600" dirty="0" err="1"/>
              <a:t>Universität</a:t>
            </a:r>
            <a:r>
              <a:rPr lang="en-US" sz="1600" dirty="0"/>
              <a:t> Dresden – ZIH</a:t>
            </a:r>
          </a:p>
          <a:p>
            <a:pPr lvl="1">
              <a:spcAft>
                <a:spcPts val="600"/>
              </a:spcAft>
            </a:pPr>
            <a:r>
              <a:rPr lang="en-US" sz="1600" dirty="0"/>
              <a:t> Commissariat à </a:t>
            </a:r>
            <a:r>
              <a:rPr lang="en-US" sz="1600" dirty="0" err="1"/>
              <a:t>l'Énergie</a:t>
            </a:r>
            <a:r>
              <a:rPr lang="en-US" sz="1600" dirty="0"/>
              <a:t> </a:t>
            </a:r>
            <a:r>
              <a:rPr lang="en-US" sz="1600" dirty="0" err="1"/>
              <a:t>Atomique</a:t>
            </a:r>
            <a:endParaRPr lang="en-US" sz="1600" dirty="0"/>
          </a:p>
          <a:p>
            <a:pPr lvl="1">
              <a:spcAft>
                <a:spcPts val="600"/>
              </a:spcAft>
            </a:pPr>
            <a:r>
              <a:rPr lang="en-US" sz="1600" dirty="0"/>
              <a:t> CINECA – </a:t>
            </a:r>
            <a:r>
              <a:rPr lang="en-US" sz="1600" dirty="0" err="1"/>
              <a:t>Consorzio</a:t>
            </a:r>
            <a:r>
              <a:rPr lang="en-US" sz="1600" dirty="0"/>
              <a:t> </a:t>
            </a:r>
            <a:r>
              <a:rPr lang="en-US" sz="1600" dirty="0" err="1"/>
              <a:t>Interuniversitario</a:t>
            </a:r>
            <a:endParaRPr lang="ru-RU" sz="1600" dirty="0"/>
          </a:p>
          <a:p>
            <a:pPr>
              <a:spcAft>
                <a:spcPts val="600"/>
              </a:spcAft>
            </a:pPr>
            <a:endParaRPr lang="ru-RU" sz="1600" dirty="0" smtClean="0"/>
          </a:p>
        </p:txBody>
      </p:sp>
      <p:sp>
        <p:nvSpPr>
          <p:cNvPr id="4" name="Номер слайда 3"/>
          <p:cNvSpPr>
            <a:spLocks noGrp="1"/>
          </p:cNvSpPr>
          <p:nvPr>
            <p:ph type="sldNum" sz="quarter" idx="12"/>
          </p:nvPr>
        </p:nvSpPr>
        <p:spPr/>
        <p:txBody>
          <a:bodyPr/>
          <a:lstStyle/>
          <a:p>
            <a:fld id="{7BC8F757-9483-4C41-8F38-4878F31DB10B}" type="slidenum">
              <a:rPr lang="ru-RU" smtClean="0"/>
              <a:pPr/>
              <a:t>4</a:t>
            </a:fld>
            <a:endParaRPr lang="ru-RU"/>
          </a:p>
        </p:txBody>
      </p:sp>
    </p:spTree>
    <p:extLst>
      <p:ext uri="{BB962C8B-B14F-4D97-AF65-F5344CB8AC3E}">
        <p14:creationId xmlns:p14="http://schemas.microsoft.com/office/powerpoint/2010/main" xmlns="" val="3652781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883648"/>
            <a:ext cx="7024744" cy="745152"/>
          </a:xfrm>
        </p:spPr>
        <p:txBody>
          <a:bodyPr/>
          <a:lstStyle/>
          <a:p>
            <a:r>
              <a:rPr lang="ru-RU" dirty="0" smtClean="0">
                <a:solidFill>
                  <a:schemeClr val="accent4"/>
                </a:solidFill>
              </a:rPr>
              <a:t>Архитектура </a:t>
            </a:r>
            <a:r>
              <a:rPr lang="en-US" dirty="0" smtClean="0">
                <a:solidFill>
                  <a:schemeClr val="accent4"/>
                </a:solidFill>
              </a:rPr>
              <a:t>UNICORE</a:t>
            </a:r>
            <a:endParaRPr lang="ru-RU" dirty="0">
              <a:solidFill>
                <a:schemeClr val="accent4"/>
              </a:solidFill>
            </a:endParaRPr>
          </a:p>
        </p:txBody>
      </p:sp>
      <p:pic>
        <p:nvPicPr>
          <p:cNvPr id="1027" name="Picture 3" descr="C:\Users\elena\Downloads\UNICORE.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47664" y="1772816"/>
            <a:ext cx="5616624" cy="439921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Номер слайда 2"/>
          <p:cNvSpPr>
            <a:spLocks noGrp="1"/>
          </p:cNvSpPr>
          <p:nvPr>
            <p:ph type="sldNum" sz="quarter" idx="12"/>
          </p:nvPr>
        </p:nvSpPr>
        <p:spPr/>
        <p:txBody>
          <a:bodyPr/>
          <a:lstStyle/>
          <a:p>
            <a:fld id="{7BC8F757-9483-4C41-8F38-4878F31DB10B}" type="slidenum">
              <a:rPr lang="ru-RU" smtClean="0"/>
              <a:pPr/>
              <a:t>5</a:t>
            </a:fld>
            <a:endParaRPr lang="ru-RU"/>
          </a:p>
        </p:txBody>
      </p:sp>
    </p:spTree>
    <p:extLst>
      <p:ext uri="{BB962C8B-B14F-4D97-AF65-F5344CB8AC3E}">
        <p14:creationId xmlns:p14="http://schemas.microsoft.com/office/powerpoint/2010/main" xmlns="" val="3654132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883648"/>
            <a:ext cx="7024744" cy="745152"/>
          </a:xfrm>
        </p:spPr>
        <p:txBody>
          <a:bodyPr>
            <a:normAutofit/>
          </a:bodyPr>
          <a:lstStyle/>
          <a:p>
            <a:r>
              <a:rPr lang="ru-RU" dirty="0" smtClean="0"/>
              <a:t>Схема работы</a:t>
            </a:r>
            <a:endParaRPr lang="ru-RU" dirty="0"/>
          </a:p>
        </p:txBody>
      </p:sp>
      <p:sp>
        <p:nvSpPr>
          <p:cNvPr id="3" name="Объект 2"/>
          <p:cNvSpPr>
            <a:spLocks noGrp="1"/>
          </p:cNvSpPr>
          <p:nvPr>
            <p:ph idx="1"/>
          </p:nvPr>
        </p:nvSpPr>
        <p:spPr>
          <a:xfrm>
            <a:off x="1043492" y="1844824"/>
            <a:ext cx="6840876" cy="3987805"/>
          </a:xfrm>
        </p:spPr>
        <p:txBody>
          <a:bodyPr>
            <a:normAutofit/>
          </a:bodyPr>
          <a:lstStyle/>
          <a:p>
            <a:endParaRPr lang="ru-RU" dirty="0"/>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78383" y="1628800"/>
            <a:ext cx="7294017" cy="48169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Номер слайда 3"/>
          <p:cNvSpPr>
            <a:spLocks noGrp="1"/>
          </p:cNvSpPr>
          <p:nvPr>
            <p:ph type="sldNum" sz="quarter" idx="12"/>
          </p:nvPr>
        </p:nvSpPr>
        <p:spPr/>
        <p:txBody>
          <a:bodyPr/>
          <a:lstStyle/>
          <a:p>
            <a:fld id="{7BC8F757-9483-4C41-8F38-4878F31DB10B}" type="slidenum">
              <a:rPr lang="ru-RU" smtClean="0"/>
              <a:pPr/>
              <a:t>6</a:t>
            </a:fld>
            <a:endParaRPr lang="ru-RU"/>
          </a:p>
        </p:txBody>
      </p:sp>
    </p:spTree>
    <p:extLst>
      <p:ext uri="{BB962C8B-B14F-4D97-AF65-F5344CB8AC3E}">
        <p14:creationId xmlns:p14="http://schemas.microsoft.com/office/powerpoint/2010/main" xmlns="" val="3246831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024744" cy="745152"/>
          </a:xfrm>
        </p:spPr>
        <p:txBody>
          <a:bodyPr>
            <a:normAutofit/>
          </a:bodyPr>
          <a:lstStyle/>
          <a:p>
            <a:r>
              <a:rPr lang="ru-RU" dirty="0" smtClean="0"/>
              <a:t>Пример описания задачи </a:t>
            </a:r>
            <a:endParaRPr lang="ru-RU" dirty="0"/>
          </a:p>
        </p:txBody>
      </p:sp>
      <p:sp>
        <p:nvSpPr>
          <p:cNvPr id="3" name="Объект 2"/>
          <p:cNvSpPr>
            <a:spLocks noGrp="1"/>
          </p:cNvSpPr>
          <p:nvPr>
            <p:ph idx="1"/>
          </p:nvPr>
        </p:nvSpPr>
        <p:spPr>
          <a:xfrm>
            <a:off x="827584" y="1844824"/>
            <a:ext cx="7200916" cy="5013176"/>
          </a:xfrm>
        </p:spPr>
        <p:txBody>
          <a:bodyPr>
            <a:noAutofit/>
          </a:bodyPr>
          <a:lstStyle/>
          <a:p>
            <a:pPr marL="68580" indent="0">
              <a:lnSpc>
                <a:spcPct val="120000"/>
              </a:lnSpc>
              <a:spcBef>
                <a:spcPts val="0"/>
              </a:spcBef>
              <a:buNone/>
            </a:pPr>
            <a:r>
              <a:rPr lang="en-US" sz="1600" b="1" dirty="0">
                <a:latin typeface="Courier New" pitchFamily="49" charset="0"/>
                <a:cs typeface="Courier New" pitchFamily="49" charset="0"/>
              </a:rPr>
              <a:t>{</a:t>
            </a:r>
          </a:p>
          <a:p>
            <a:pPr marL="68580" indent="0">
              <a:lnSpc>
                <a:spcPct val="120000"/>
              </a:lnSpc>
              <a:spcBef>
                <a:spcPts val="0"/>
              </a:spcBef>
              <a:buNone/>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ApplicationName</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POVRay</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ApplicationVersion</a:t>
            </a:r>
            <a:r>
              <a:rPr lang="en-US" sz="1600" b="1" dirty="0">
                <a:latin typeface="Courier New" pitchFamily="49" charset="0"/>
                <a:cs typeface="Courier New" pitchFamily="49" charset="0"/>
              </a:rPr>
              <a:t>: "3.5", </a:t>
            </a:r>
          </a:p>
          <a:p>
            <a:pPr marL="68580" indent="0">
              <a:lnSpc>
                <a:spcPct val="120000"/>
              </a:lnSpc>
              <a:spcBef>
                <a:spcPts val="0"/>
              </a:spcBef>
              <a:buNone/>
            </a:pPr>
            <a:r>
              <a:rPr lang="en-US" sz="1600" b="1" dirty="0" smtClean="0">
                <a:latin typeface="Courier New" pitchFamily="49" charset="0"/>
                <a:cs typeface="Courier New" pitchFamily="49" charset="0"/>
              </a:rPr>
              <a:t>	Environment</a:t>
            </a:r>
            <a:r>
              <a:rPr lang="en-US" sz="1600" b="1" dirty="0">
                <a:latin typeface="Courier New" pitchFamily="49" charset="0"/>
                <a:cs typeface="Courier New" pitchFamily="49" charset="0"/>
              </a:rPr>
              <a:t>: ["OUTPUT_FORMAT=PNG",</a:t>
            </a:r>
          </a:p>
          <a:p>
            <a:pPr marL="68580" indent="0">
              <a:lnSpc>
                <a:spcPct val="120000"/>
              </a:lnSpc>
              <a:spcBef>
                <a:spcPts val="0"/>
              </a:spcBef>
              <a:buNone/>
            </a:pP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SOURCE=</a:t>
            </a:r>
            <a:r>
              <a:rPr lang="en-US" sz="1600" b="1" dirty="0" err="1">
                <a:latin typeface="Courier New" pitchFamily="49" charset="0"/>
                <a:cs typeface="Courier New" pitchFamily="49" charset="0"/>
              </a:rPr>
              <a:t>input.pov</a:t>
            </a:r>
            <a:r>
              <a:rPr lang="en-US" sz="1600" b="1" dirty="0">
                <a:latin typeface="Courier New" pitchFamily="49" charset="0"/>
                <a:cs typeface="Courier New" pitchFamily="49" charset="0"/>
              </a:rPr>
              <a:t>",</a:t>
            </a:r>
          </a:p>
          <a:p>
            <a:pPr marL="68580" indent="0">
              <a:lnSpc>
                <a:spcPct val="120000"/>
              </a:lnSpc>
              <a:spcBef>
                <a:spcPts val="0"/>
              </a:spcBef>
              <a:buNone/>
            </a:pP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TARGET=output.png",</a:t>
            </a:r>
          </a:p>
          <a:p>
            <a:pPr marL="68580" indent="0">
              <a:lnSpc>
                <a:spcPct val="120000"/>
              </a:lnSpc>
              <a:spcBef>
                <a:spcPts val="0"/>
              </a:spcBef>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WIDTH=320",</a:t>
            </a:r>
          </a:p>
          <a:p>
            <a:pPr marL="68580" indent="0">
              <a:lnSpc>
                <a:spcPct val="120000"/>
              </a:lnSpc>
              <a:spcBef>
                <a:spcPts val="0"/>
              </a:spcBef>
              <a:buNone/>
            </a:pP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HEIGHT=200" ],</a:t>
            </a:r>
          </a:p>
          <a:p>
            <a:pPr marL="68580" indent="0">
              <a:lnSpc>
                <a:spcPct val="120000"/>
              </a:lnSpc>
              <a:spcBef>
                <a:spcPts val="0"/>
              </a:spcBef>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Imports</a:t>
            </a:r>
            <a:r>
              <a:rPr lang="en-US" sz="1600" b="1" dirty="0">
                <a:latin typeface="Courier New" pitchFamily="49" charset="0"/>
                <a:cs typeface="Courier New" pitchFamily="49" charset="0"/>
              </a:rPr>
              <a:t>: [{</a:t>
            </a:r>
          </a:p>
          <a:p>
            <a:pPr marL="68580" indent="0">
              <a:lnSpc>
                <a:spcPct val="120000"/>
              </a:lnSpc>
              <a:spcBef>
                <a:spcPts val="0"/>
              </a:spcBef>
              <a:buNone/>
            </a:pPr>
            <a:r>
              <a:rPr lang="en-US" sz="1600" b="1" dirty="0" smtClean="0">
                <a:latin typeface="Courier New" pitchFamily="49" charset="0"/>
                <a:cs typeface="Courier New" pitchFamily="49" charset="0"/>
              </a:rPr>
              <a:t>			File</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scene_file</a:t>
            </a:r>
            <a:r>
              <a:rPr lang="en-US" sz="1600" b="1" dirty="0">
                <a:latin typeface="Courier New" pitchFamily="49" charset="0"/>
                <a:cs typeface="Courier New" pitchFamily="49" charset="0"/>
              </a:rPr>
              <a:t>“,</a:t>
            </a:r>
          </a:p>
          <a:p>
            <a:pPr marL="68580" indent="0">
              <a:lnSpc>
                <a:spcPct val="120000"/>
              </a:lnSpc>
              <a:spcBef>
                <a:spcPts val="0"/>
              </a:spcBef>
              <a:buNone/>
            </a:pPr>
            <a:r>
              <a:rPr lang="en-US" sz="1600" b="1" dirty="0" smtClean="0">
                <a:latin typeface="Courier New" pitchFamily="49" charset="0"/>
                <a:cs typeface="Courier New" pitchFamily="49" charset="0"/>
              </a:rPr>
              <a:t>			To</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input.pov</a:t>
            </a:r>
            <a:r>
              <a:rPr lang="en-US" sz="1600" b="1" dirty="0">
                <a:latin typeface="Courier New" pitchFamily="49" charset="0"/>
                <a:cs typeface="Courier New" pitchFamily="49" charset="0"/>
              </a:rPr>
              <a:t>“ }],</a:t>
            </a:r>
          </a:p>
          <a:p>
            <a:pPr marL="68580" indent="0">
              <a:lnSpc>
                <a:spcPct val="120000"/>
              </a:lnSpc>
              <a:spcBef>
                <a:spcPts val="0"/>
              </a:spcBef>
              <a:buNone/>
            </a:pPr>
            <a:r>
              <a:rPr lang="en-US" sz="1600" b="1" dirty="0" smtClean="0">
                <a:latin typeface="Courier New" pitchFamily="49" charset="0"/>
                <a:cs typeface="Courier New" pitchFamily="49" charset="0"/>
              </a:rPr>
              <a:t>	Exports</a:t>
            </a:r>
            <a:r>
              <a:rPr lang="en-US" sz="1600" b="1" dirty="0">
                <a:latin typeface="Courier New" pitchFamily="49" charset="0"/>
                <a:cs typeface="Courier New" pitchFamily="49" charset="0"/>
              </a:rPr>
              <a:t>: [{</a:t>
            </a:r>
          </a:p>
          <a:p>
            <a:pPr marL="68580" indent="0">
              <a:lnSpc>
                <a:spcPct val="120000"/>
              </a:lnSpc>
              <a:spcBef>
                <a:spcPts val="0"/>
              </a:spcBef>
              <a:buNone/>
            </a:pPr>
            <a:r>
              <a:rPr lang="en-US" sz="1600" b="1" dirty="0" smtClean="0">
                <a:latin typeface="Courier New" pitchFamily="49" charset="0"/>
                <a:cs typeface="Courier New" pitchFamily="49" charset="0"/>
              </a:rPr>
              <a:t>			File</a:t>
            </a:r>
            <a:r>
              <a:rPr lang="en-US" sz="1600" b="1" dirty="0">
                <a:latin typeface="Courier New" pitchFamily="49" charset="0"/>
                <a:cs typeface="Courier New" pitchFamily="49" charset="0"/>
              </a:rPr>
              <a:t>: "output.png",</a:t>
            </a:r>
          </a:p>
          <a:p>
            <a:pPr marL="68580" indent="0">
              <a:lnSpc>
                <a:spcPct val="120000"/>
              </a:lnSpc>
              <a:spcBef>
                <a:spcPts val="0"/>
              </a:spcBef>
              <a:buNone/>
            </a:pPr>
            <a:r>
              <a:rPr lang="en-US" sz="1600" b="1" dirty="0" smtClean="0">
                <a:latin typeface="Courier New" pitchFamily="49" charset="0"/>
                <a:cs typeface="Courier New" pitchFamily="49" charset="0"/>
              </a:rPr>
              <a:t>			To</a:t>
            </a:r>
            <a:r>
              <a:rPr lang="en-US" sz="1600" b="1" dirty="0">
                <a:latin typeface="Courier New" pitchFamily="49" charset="0"/>
                <a:cs typeface="Courier New" pitchFamily="49" charset="0"/>
              </a:rPr>
              <a:t>: "output.png"}],</a:t>
            </a:r>
          </a:p>
          <a:p>
            <a:pPr marL="68580" indent="0">
              <a:lnSpc>
                <a:spcPct val="120000"/>
              </a:lnSpc>
              <a:spcBef>
                <a:spcPts val="0"/>
              </a:spcBef>
              <a:buNone/>
            </a:pPr>
            <a:r>
              <a:rPr lang="en-US" sz="1600" b="1" dirty="0">
                <a:latin typeface="Courier New" pitchFamily="49" charset="0"/>
                <a:cs typeface="Courier New" pitchFamily="49" charset="0"/>
              </a:rPr>
              <a:t>}</a:t>
            </a:r>
            <a:endParaRPr lang="ru-RU" sz="1600" b="1" dirty="0">
              <a:latin typeface="Courier New" pitchFamily="49" charset="0"/>
              <a:cs typeface="Courier New" pitchFamily="49" charset="0"/>
            </a:endParaRPr>
          </a:p>
        </p:txBody>
      </p:sp>
      <p:sp>
        <p:nvSpPr>
          <p:cNvPr id="4" name="Номер слайда 3"/>
          <p:cNvSpPr>
            <a:spLocks noGrp="1"/>
          </p:cNvSpPr>
          <p:nvPr>
            <p:ph type="sldNum" sz="quarter" idx="12"/>
          </p:nvPr>
        </p:nvSpPr>
        <p:spPr/>
        <p:txBody>
          <a:bodyPr/>
          <a:lstStyle/>
          <a:p>
            <a:fld id="{7BC8F757-9483-4C41-8F38-4878F31DB10B}" type="slidenum">
              <a:rPr lang="ru-RU" smtClean="0"/>
              <a:pPr/>
              <a:t>7</a:t>
            </a:fld>
            <a:endParaRPr lang="ru-RU"/>
          </a:p>
        </p:txBody>
      </p:sp>
    </p:spTree>
    <p:extLst>
      <p:ext uri="{BB962C8B-B14F-4D97-AF65-F5344CB8AC3E}">
        <p14:creationId xmlns:p14="http://schemas.microsoft.com/office/powerpoint/2010/main" xmlns="" val="921228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024744" cy="745152"/>
          </a:xfrm>
        </p:spPr>
        <p:txBody>
          <a:bodyPr>
            <a:normAutofit/>
          </a:bodyPr>
          <a:lstStyle/>
          <a:p>
            <a:r>
              <a:rPr lang="en-US" dirty="0" err="1" smtClean="0"/>
              <a:t>GridBean</a:t>
            </a:r>
            <a:endParaRPr lang="ru-RU" dirty="0"/>
          </a:p>
        </p:txBody>
      </p:sp>
      <p:sp>
        <p:nvSpPr>
          <p:cNvPr id="5" name="Объект 2"/>
          <p:cNvSpPr txBox="1">
            <a:spLocks/>
          </p:cNvSpPr>
          <p:nvPr/>
        </p:nvSpPr>
        <p:spPr>
          <a:xfrm>
            <a:off x="1187624" y="1988840"/>
            <a:ext cx="6840876" cy="3987805"/>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r>
              <a:rPr lang="ru-RU" dirty="0" smtClean="0"/>
              <a:t>Концепция, разработанная для тесной интеграции в систему различных типов задач</a:t>
            </a:r>
            <a:endParaRPr lang="en-US" dirty="0" smtClean="0"/>
          </a:p>
          <a:p>
            <a:r>
              <a:rPr lang="en-US" dirty="0" err="1" smtClean="0"/>
              <a:t>GridBean</a:t>
            </a:r>
            <a:r>
              <a:rPr lang="en-US" dirty="0" smtClean="0"/>
              <a:t> </a:t>
            </a:r>
            <a:r>
              <a:rPr lang="ru-RU" dirty="0" smtClean="0"/>
              <a:t>– небольшой программный пакет, предоставляющий </a:t>
            </a:r>
            <a:r>
              <a:rPr lang="en-US" dirty="0" smtClean="0"/>
              <a:t>GUI </a:t>
            </a:r>
            <a:r>
              <a:rPr lang="ru-RU" dirty="0" smtClean="0"/>
              <a:t>для определенного класса научных задач (+визуализация результатов)</a:t>
            </a:r>
          </a:p>
          <a:p>
            <a:r>
              <a:rPr lang="ru-RU" dirty="0" smtClean="0"/>
              <a:t>Базовые </a:t>
            </a:r>
            <a:r>
              <a:rPr lang="en-US" dirty="0" err="1" smtClean="0"/>
              <a:t>GridBean</a:t>
            </a:r>
            <a:r>
              <a:rPr lang="en-US" dirty="0" smtClean="0"/>
              <a:t>’</a:t>
            </a:r>
            <a:r>
              <a:rPr lang="ru-RU" dirty="0" smtClean="0"/>
              <a:t>ы + </a:t>
            </a:r>
            <a:r>
              <a:rPr lang="en-US" dirty="0" smtClean="0"/>
              <a:t>UNICORE</a:t>
            </a:r>
            <a:r>
              <a:rPr lang="ru-RU" dirty="0"/>
              <a:t> </a:t>
            </a:r>
            <a:r>
              <a:rPr lang="ru-RU" dirty="0" smtClean="0"/>
              <a:t>предоставляет средства для разработки пользовательских </a:t>
            </a:r>
            <a:r>
              <a:rPr lang="en-US" dirty="0" err="1" smtClean="0"/>
              <a:t>GridBean</a:t>
            </a:r>
            <a:r>
              <a:rPr lang="en-US" dirty="0" smtClean="0"/>
              <a:t>’</a:t>
            </a:r>
            <a:r>
              <a:rPr lang="ru-RU" dirty="0" err="1" smtClean="0"/>
              <a:t>ов</a:t>
            </a:r>
            <a:endParaRPr lang="ru-RU" dirty="0" smtClean="0"/>
          </a:p>
          <a:p>
            <a:pPr marL="365760" lvl="1" indent="0">
              <a:buNone/>
            </a:pPr>
            <a:endParaRPr lang="ru-RU" dirty="0" smtClean="0"/>
          </a:p>
          <a:p>
            <a:endParaRPr lang="ru-RU" dirty="0" smtClean="0"/>
          </a:p>
          <a:p>
            <a:endParaRPr lang="en-US" dirty="0" smtClean="0"/>
          </a:p>
        </p:txBody>
      </p:sp>
      <p:sp>
        <p:nvSpPr>
          <p:cNvPr id="7" name="Номер слайда 6"/>
          <p:cNvSpPr>
            <a:spLocks noGrp="1"/>
          </p:cNvSpPr>
          <p:nvPr>
            <p:ph type="sldNum" sz="quarter" idx="12"/>
          </p:nvPr>
        </p:nvSpPr>
        <p:spPr/>
        <p:txBody>
          <a:bodyPr/>
          <a:lstStyle/>
          <a:p>
            <a:fld id="{7BC8F757-9483-4C41-8F38-4878F31DB10B}" type="slidenum">
              <a:rPr lang="ru-RU" smtClean="0"/>
              <a:pPr/>
              <a:t>8</a:t>
            </a:fld>
            <a:endParaRPr lang="ru-RU"/>
          </a:p>
        </p:txBody>
      </p:sp>
    </p:spTree>
    <p:extLst>
      <p:ext uri="{BB962C8B-B14F-4D97-AF65-F5344CB8AC3E}">
        <p14:creationId xmlns:p14="http://schemas.microsoft.com/office/powerpoint/2010/main" xmlns="" val="1011136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1027664"/>
            <a:ext cx="7024744" cy="745152"/>
          </a:xfrm>
        </p:spPr>
        <p:txBody>
          <a:bodyPr>
            <a:noAutofit/>
          </a:bodyPr>
          <a:lstStyle/>
          <a:p>
            <a:r>
              <a:rPr lang="en-US" sz="2800" dirty="0" smtClean="0"/>
              <a:t>GPE (Grid Programming </a:t>
            </a:r>
            <a:r>
              <a:rPr lang="en-US" sz="2800" dirty="0" err="1" smtClean="0"/>
              <a:t>Envinronment</a:t>
            </a:r>
            <a:r>
              <a:rPr lang="en-US" sz="2800" dirty="0" smtClean="0"/>
              <a:t>)</a:t>
            </a:r>
            <a:endParaRPr lang="ru-RU" sz="2800" dirty="0"/>
          </a:p>
        </p:txBody>
      </p:sp>
      <p:sp>
        <p:nvSpPr>
          <p:cNvPr id="5" name="Объект 2"/>
          <p:cNvSpPr txBox="1">
            <a:spLocks/>
          </p:cNvSpPr>
          <p:nvPr/>
        </p:nvSpPr>
        <p:spPr>
          <a:xfrm>
            <a:off x="1187624" y="1988840"/>
            <a:ext cx="6840876" cy="3987805"/>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365760" lvl="1" indent="0">
              <a:buNone/>
            </a:pPr>
            <a:endParaRPr lang="ru-RU" dirty="0" smtClean="0"/>
          </a:p>
          <a:p>
            <a:endParaRPr lang="ru-RU" dirty="0" smtClean="0"/>
          </a:p>
          <a:p>
            <a:endParaRPr lang="en-US" dirty="0" smtClean="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3290" y="2271269"/>
            <a:ext cx="7827181" cy="37053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Номер слайда 2"/>
          <p:cNvSpPr>
            <a:spLocks noGrp="1"/>
          </p:cNvSpPr>
          <p:nvPr>
            <p:ph type="sldNum" sz="quarter" idx="12"/>
          </p:nvPr>
        </p:nvSpPr>
        <p:spPr/>
        <p:txBody>
          <a:bodyPr/>
          <a:lstStyle/>
          <a:p>
            <a:fld id="{7BC8F757-9483-4C41-8F38-4878F31DB10B}" type="slidenum">
              <a:rPr lang="ru-RU" smtClean="0"/>
              <a:pPr/>
              <a:t>9</a:t>
            </a:fld>
            <a:endParaRPr lang="ru-RU"/>
          </a:p>
        </p:txBody>
      </p:sp>
    </p:spTree>
    <p:extLst>
      <p:ext uri="{BB962C8B-B14F-4D97-AF65-F5344CB8AC3E}">
        <p14:creationId xmlns:p14="http://schemas.microsoft.com/office/powerpoint/2010/main" xmlns="" val="7993898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2719</TotalTime>
  <Words>2383</Words>
  <Application>Microsoft Office PowerPoint</Application>
  <PresentationFormat>Экран (4:3)</PresentationFormat>
  <Paragraphs>282</Paragraphs>
  <Slides>24</Slides>
  <Notes>24</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Остин</vt:lpstr>
      <vt:lpstr>Слайд 1</vt:lpstr>
      <vt:lpstr>Проект UNICORE</vt:lpstr>
      <vt:lpstr>OGSA: Open Grid Services Architecture</vt:lpstr>
      <vt:lpstr>Проект UNICORE</vt:lpstr>
      <vt:lpstr>Архитектура UNICORE</vt:lpstr>
      <vt:lpstr>Схема работы</vt:lpstr>
      <vt:lpstr>Пример описания задачи </vt:lpstr>
      <vt:lpstr>GridBean</vt:lpstr>
      <vt:lpstr>GPE (Grid Programming Envinronment)</vt:lpstr>
      <vt:lpstr>Архитектура UNICORE</vt:lpstr>
      <vt:lpstr>Клиентский слой</vt:lpstr>
      <vt:lpstr>Unicore Command Line Client (UCC)</vt:lpstr>
      <vt:lpstr>Unicore Command Line Client (UCC)</vt:lpstr>
      <vt:lpstr>Unicore  Rich Client (URC)</vt:lpstr>
      <vt:lpstr>URC: Потоки задач (workflows)</vt:lpstr>
      <vt:lpstr>High Level API for Grid Applications (HiLA)</vt:lpstr>
      <vt:lpstr>Unicore Порталы</vt:lpstr>
      <vt:lpstr>Архитектура UNICORE</vt:lpstr>
      <vt:lpstr>Безопасность в UNICORE</vt:lpstr>
      <vt:lpstr>Архитектура UNICORE</vt:lpstr>
      <vt:lpstr>Сервисный слой</vt:lpstr>
      <vt:lpstr>Архитектура UNICORE</vt:lpstr>
      <vt:lpstr>Системный слой</vt:lpstr>
      <vt:lpstr>Почему нужно использовать UNICORE</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UNICORE</dc:title>
  <dc:creator>Hudyakova</dc:creator>
  <cp:lastModifiedBy>test</cp:lastModifiedBy>
  <cp:revision>49</cp:revision>
  <dcterms:created xsi:type="dcterms:W3CDTF">2012-02-08T07:57:20Z</dcterms:created>
  <dcterms:modified xsi:type="dcterms:W3CDTF">2012-02-11T05:11:35Z</dcterms:modified>
</cp:coreProperties>
</file>