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16"/>
  </p:notesMasterIdLst>
  <p:sldIdLst>
    <p:sldId id="256" r:id="rId2"/>
    <p:sldId id="277" r:id="rId3"/>
    <p:sldId id="288" r:id="rId4"/>
    <p:sldId id="278" r:id="rId5"/>
    <p:sldId id="279" r:id="rId6"/>
    <p:sldId id="286" r:id="rId7"/>
    <p:sldId id="280" r:id="rId8"/>
    <p:sldId id="281" r:id="rId9"/>
    <p:sldId id="282" r:id="rId10"/>
    <p:sldId id="283" r:id="rId11"/>
    <p:sldId id="287" r:id="rId12"/>
    <p:sldId id="284" r:id="rId13"/>
    <p:sldId id="285" r:id="rId14"/>
    <p:sldId id="28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5966" autoAdjust="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B0C17B-9807-4A2E-8930-1331D8CA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E0607-1CAC-480D-8823-FC82E5624A44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smtClean="0"/>
              <a:t>Приложения на платформе Windows Azure используют вычислительные ресурсы через вычислительные контейнеры, которые называются ролями. Существуют три типа ролей: веб-роль, рабочая роль и роль виртуальной машины. Ниже перечислены основные варианты и шаблоны применения ролей.</a:t>
            </a:r>
            <a:endParaRPr lang="ru-RU" sz="1000" b="1" smtClean="0"/>
          </a:p>
          <a:p>
            <a:r>
              <a:rPr lang="ru-RU" sz="1000" b="1" smtClean="0"/>
              <a:t>Веб-приложения</a:t>
            </a:r>
          </a:p>
          <a:p>
            <a:r>
              <a:rPr lang="ru-RU" sz="1000" smtClean="0"/>
              <a:t>Веб-роли в Windows Azure имеют особое назначение: предоставление выделенного веб-сервера служб IIS для размещения интерфейсных веб-приложений. Веб-роли позволяют легко и быстро развертывать веб-приложения с последующим масштабированием вычислительных ресурсов в соответствии с потребностями.</a:t>
            </a:r>
            <a:endParaRPr lang="ru-RU" sz="1000" b="1" smtClean="0"/>
          </a:p>
          <a:p>
            <a:r>
              <a:rPr lang="ru-RU" sz="1000" b="1" smtClean="0"/>
              <a:t>Серверные приложения</a:t>
            </a:r>
          </a:p>
          <a:p>
            <a:r>
              <a:rPr lang="ru-RU" sz="1000" smtClean="0"/>
              <a:t>Приложения, размещенные в рабочих ролях, могут выполнять асинхронные, продолжительные или непрерывные задачи независимо от действий пользователей. Изоляция фоновых процессов приложения в рабочей роли и размещение интерфейсной части в веб-роли позволяет эффективнее распределить логику приложения и более точно управлять масштабированием приложения.</a:t>
            </a:r>
            <a:endParaRPr lang="ru-RU" sz="1000" b="1" smtClean="0"/>
          </a:p>
          <a:p>
            <a:r>
              <a:rPr lang="ru-RU" sz="1000" b="1" smtClean="0"/>
              <a:t>Приложения прежних версий</a:t>
            </a:r>
          </a:p>
          <a:p>
            <a:r>
              <a:rPr lang="ru-RU" sz="1000" smtClean="0"/>
              <a:t>Роли виртуальной машины (уже выпущена бета-версия) позволяют разворачивать в Windows Azure пользовательский образ Windows Server 2008 R2 (Enterprise или Standard). Роль виртуальной машины используется, когда для работы приложения требуется внести в настройки серверной ОС большое количество изменений и этот процесс невозможно автоматизировать. Роль виртуальной машины позволяет полностью контролировать среду выполнения приложения и переносить существующие приложения в облако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995B-0885-4A76-9C61-8916CC9E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58AC-A908-4A20-AF19-F1B2F3C17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F437-5E53-49FB-81F0-7A7519E7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BA97-DFFD-4FB4-A312-307F3D22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C5EE-66AF-4DD1-9E29-6B13926E0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4AA0-4915-433F-8335-F8095FFF9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78F7-1940-421C-AACD-D5A61A8B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1825-8369-474A-A20B-A073E997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830C-4182-4072-A772-7135B40B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E2B-F87F-4D56-890B-5CE1EB610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593B-79BB-4460-A65D-42A75DBE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B4A9-CA35-49C6-85F4-59F3EA8F1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C463-8811-4727-AD02-C273B79D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F1988F85-150C-4A35-BBC8-478EC96A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3" r:id="rId2"/>
    <p:sldLayoutId id="2147483897" r:id="rId3"/>
    <p:sldLayoutId id="2147483892" r:id="rId4"/>
    <p:sldLayoutId id="2147483891" r:id="rId5"/>
    <p:sldLayoutId id="2147483890" r:id="rId6"/>
    <p:sldLayoutId id="2147483898" r:id="rId7"/>
    <p:sldLayoutId id="2147483899" r:id="rId8"/>
    <p:sldLayoutId id="2147483900" r:id="rId9"/>
    <p:sldLayoutId id="2147483889" r:id="rId10"/>
    <p:sldLayoutId id="2147483901" r:id="rId11"/>
    <p:sldLayoutId id="2147483894" r:id="rId12"/>
    <p:sldLayoutId id="2147483895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81300"/>
            <a:ext cx="8029575" cy="1439863"/>
          </a:xfrm>
        </p:spPr>
        <p:txBody>
          <a:bodyPr>
            <a:normAutofit fontScale="90000"/>
          </a:bodyPr>
          <a:lstStyle/>
          <a:p>
            <a:r>
              <a:rPr lang="ru-RU" sz="4600" b="1" smtClean="0">
                <a:latin typeface="Arial" charset="0"/>
              </a:rPr>
              <a:t>Обзор платформы </a:t>
            </a:r>
            <a:r>
              <a:rPr lang="en-US" sz="4600" b="1" smtClean="0"/>
              <a:t>Windows Azure</a:t>
            </a:r>
            <a:r>
              <a:rPr lang="en-US" sz="4600" smtClean="0"/>
              <a:t/>
            </a:r>
            <a:br>
              <a:rPr lang="en-US" sz="4600" smtClean="0"/>
            </a:br>
            <a:endParaRPr lang="en-US" sz="4600" smtClean="0"/>
          </a:p>
        </p:txBody>
      </p:sp>
      <p:pic>
        <p:nvPicPr>
          <p:cNvPr id="14340" name="Picture 7" descr="C:\Users\wwegner\Desktop\WinAzurePltfrm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3581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9925" y="4365625"/>
            <a:ext cx="1683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Комягин Павел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ВМИ-115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 Azure Data Sync</a:t>
            </a:r>
            <a:endParaRPr lang="ru-RU" smtClean="0"/>
          </a:p>
        </p:txBody>
      </p:sp>
      <p:pic>
        <p:nvPicPr>
          <p:cNvPr id="41988" name="Picture 9" descr="E:\Users\mnguyen\Pictures\Logos\Cloud1.png"/>
          <p:cNvPicPr>
            <a:picLocks noChangeAspect="1" noChangeArrowheads="1"/>
          </p:cNvPicPr>
          <p:nvPr/>
        </p:nvPicPr>
        <p:blipFill>
          <a:blip r:embed="rId2"/>
          <a:srcRect l="9406" t="10519" r="7674" b="11778"/>
          <a:stretch>
            <a:fillRect/>
          </a:stretch>
        </p:blipFill>
        <p:spPr bwMode="auto">
          <a:xfrm>
            <a:off x="750888" y="2381250"/>
            <a:ext cx="22907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E:\Users\mnguyen\Pictures\Logos\Cloud1.png"/>
          <p:cNvPicPr>
            <a:picLocks noChangeAspect="1" noChangeArrowheads="1"/>
          </p:cNvPicPr>
          <p:nvPr/>
        </p:nvPicPr>
        <p:blipFill>
          <a:blip r:embed="rId2"/>
          <a:srcRect l="9406" t="10519" r="7674" b="11778"/>
          <a:stretch>
            <a:fillRect/>
          </a:stretch>
        </p:blipFill>
        <p:spPr bwMode="auto">
          <a:xfrm>
            <a:off x="1090613" y="3789363"/>
            <a:ext cx="22907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 descr="D:\Microsoft\DVD 36\DVD_ART36\Artwork_Imagery\Icons - Illustrations\Hardware - Istock\Istock 5922273 - Data Center Servers datacenter white fl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5237163"/>
            <a:ext cx="9636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" descr="D:\Microsoft\DVD 36\DVD_ART36\Artwork_Imagery\Icons - Illustrations\_ XML ICONS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0163" y="2744788"/>
            <a:ext cx="4143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4" descr="D:\Microsoft\DVD 36\DVD_ART36\Artwork_Imagery\Icons - Illustrations\_ XML ICONS\database 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0" y="2489200"/>
            <a:ext cx="4397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5" descr="D:\Microsoft\DVD 36\DVD_ART36\Artwork_Imagery\Shapes\Arrows\Curved\loop continuous cycle arrows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65890">
            <a:off x="1473200" y="2752725"/>
            <a:ext cx="6921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" descr="D:\Microsoft\DVD 36\DVD_ART36\Artwork_Imagery\Icons - Illustrations\_ XML ICONS\Database blu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6088" y="4225925"/>
            <a:ext cx="4143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4" descr="D:\Microsoft\DVD 36\DVD_ART36\Artwork_Imagery\Icons - Illustrations\_ XML ICONS\database gree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3933825"/>
            <a:ext cx="4397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D:\Microsoft\DVD 36\DVD_ART36\Artwork_Imagery\Shapes\Arrows\Curved\loop continuous cycle arrows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65890">
            <a:off x="1868488" y="4159250"/>
            <a:ext cx="693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5" descr="D:\Microsoft\DVD 36\DVD_ART36\Artwork_Imagery\Shapes\Arrows\Curved\loop continuous cycle arrows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961481">
            <a:off x="1333500" y="4738688"/>
            <a:ext cx="6365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5" descr="D:\Microsoft\DVD 36\DVD_ART36\Artwork_Imagery\Shapes\Arrows\Curved\loop continuous cycle arrows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119067">
            <a:off x="1840706" y="4753769"/>
            <a:ext cx="620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8" descr="D:\Microsoft\DVD 36\DVD_ART36\Artwork_Imagery\Icons - Illustrations\_ XML ICONS\database purpl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8038" y="5156200"/>
            <a:ext cx="34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001" name="Group 45"/>
          <p:cNvGrpSpPr>
            <a:grpSpLocks/>
          </p:cNvGrpSpPr>
          <p:nvPr/>
        </p:nvGrpSpPr>
        <p:grpSpPr bwMode="auto">
          <a:xfrm>
            <a:off x="2547938" y="5192713"/>
            <a:ext cx="593725" cy="636587"/>
            <a:chOff x="4248663" y="5298148"/>
            <a:chExt cx="887861" cy="795448"/>
          </a:xfrm>
        </p:grpSpPr>
        <p:pic>
          <p:nvPicPr>
            <p:cNvPr id="42002" name="Picture 3" descr="C:\Program Files\Microsoft Resource DVD Artwork\DVD_ART\Artwork_Imagery\HARDWARE_IMAGERY\Illustration - Misc Hardware\XML Icons\Database blu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48663" y="5298148"/>
              <a:ext cx="622711" cy="48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3" name="Picture 3" descr="C:\Program Files\Microsoft Resource DVD Artwork\DVD_ART\Artwork_Imagery\HARDWARE_IMAGERY\Illustration - Misc Hardware\XML Icons\Database blu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81034" y="5448242"/>
              <a:ext cx="622711" cy="48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3" descr="C:\Program Files\Microsoft Resource DVD Artwork\DVD_ART\Artwork_Imagery\HARDWARE_IMAGERY\Illustration - Misc Hardware\XML Icons\Database blu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13813" y="5610019"/>
              <a:ext cx="622711" cy="48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05" name="Picture 2" descr="C:\DVD_ART36\Artwork_Imagery\Icons - Illustrations\Buildings\highrise, office building skyscraper enterprise blu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28863" y="5086350"/>
            <a:ext cx="565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563938" y="3500438"/>
            <a:ext cx="5310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andara" pitchFamily="34" charset="0"/>
              </a:rPr>
              <a:t>Однонаправленная или  двунаправленная передача данных между базами данных SQL Azure и локальными базами данных SQL Server, либо между базами </a:t>
            </a:r>
            <a:r>
              <a:rPr lang="en-US" sz="2000">
                <a:solidFill>
                  <a:schemeClr val="tx2"/>
                </a:solidFill>
                <a:latin typeface="Candara" pitchFamily="34" charset="0"/>
              </a:rPr>
              <a:t>SQL Azure</a:t>
            </a:r>
            <a:endParaRPr lang="ru-RU" sz="2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2009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252537"/>
          </a:xfrm>
        </p:spPr>
        <p:txBody>
          <a:bodyPr/>
          <a:lstStyle/>
          <a:p>
            <a:r>
              <a:rPr lang="ru-RU" sz="4000" smtClean="0"/>
              <a:t>Цены базы данных SQL Azure</a:t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8226" name="Group 98"/>
          <p:cNvGraphicFramePr>
            <a:graphicFrameLocks noGrp="1"/>
          </p:cNvGraphicFramePr>
          <p:nvPr/>
        </p:nvGraphicFramePr>
        <p:xfrm>
          <a:off x="539750" y="2781300"/>
          <a:ext cx="7964488" cy="2621280"/>
        </p:xfrm>
        <a:graphic>
          <a:graphicData uri="http://schemas.openxmlformats.org/drawingml/2006/table">
            <a:tbl>
              <a:tblPr/>
              <a:tblGrid>
                <a:gridCol w="3373438"/>
                <a:gridCol w="4591050"/>
              </a:tblGrid>
              <a:tr h="45720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Размер базы данных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Цена за базу данных в месяц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0–100 МБ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Четкий тариф $4.995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Более 100 МБ и до 1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Четкий тариф $9.99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Более 1 ГБ и до 10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$9.99 за первый ГБ, $3.996 за каждый дополнительный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Более 10 ГБ и до 50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$45.954 за первые 10 ГБ, $1.998 за каждый дополнительный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Более 50 ГБ и до 150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$125.874 за первые 50 ГБ, $0.999 за каждый дополнительный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227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Azure AppFabric</a:t>
            </a:r>
            <a:endParaRPr lang="ru-RU" smtClean="0"/>
          </a:p>
        </p:txBody>
      </p:sp>
      <p:grpSp>
        <p:nvGrpSpPr>
          <p:cNvPr id="43035" name="Group 4"/>
          <p:cNvGrpSpPr>
            <a:grpSpLocks/>
          </p:cNvGrpSpPr>
          <p:nvPr/>
        </p:nvGrpSpPr>
        <p:grpSpPr bwMode="auto">
          <a:xfrm>
            <a:off x="539750" y="2565400"/>
            <a:ext cx="8077200" cy="2011363"/>
            <a:chOff x="514627" y="925268"/>
            <a:chExt cx="8077198" cy="26822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514627" y="925268"/>
              <a:ext cx="8077198" cy="2682212"/>
            </a:xfrm>
            <a:prstGeom prst="roundRect">
              <a:avLst/>
            </a:prstGeom>
            <a:grpFill/>
            <a:ln>
              <a:solidFill>
                <a:schemeClr val="bg2"/>
              </a:solidFill>
              <a:headEnd type="none" w="med" len="med"/>
              <a:tailEnd type="none" w="med" len="med"/>
            </a:ln>
            <a:effectLst>
              <a:outerShdw blurRad="698500" dist="38100" dir="5400000" rotWithShape="0">
                <a:schemeClr val="tx1"/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91436" tIns="45718" rIns="91436" bIns="45718" anchor="ctr"/>
            <a:lstStyle/>
            <a:p>
              <a:pPr defTabSz="914325">
                <a:lnSpc>
                  <a:spcPct val="85000"/>
                </a:lnSpc>
                <a:spcBef>
                  <a:spcPts val="900"/>
                </a:spcBef>
                <a:defRPr/>
              </a:pPr>
              <a:endParaRPr lang="en-US" sz="1200" spc="-75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"/>
                <a:cs typeface="Segoe UI" pitchFamily="34" charset="0"/>
              </a:endParaRPr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 bwMode="auto">
            <a:xfrm>
              <a:off x="744295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sp>
          <p:nvSpPr>
            <p:cNvPr id="15" name="Rounded Rectangle 14"/>
            <p:cNvSpPr>
              <a:spLocks/>
            </p:cNvSpPr>
            <p:nvPr/>
          </p:nvSpPr>
          <p:spPr bwMode="auto">
            <a:xfrm>
              <a:off x="6183764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 bwMode="auto">
            <a:xfrm>
              <a:off x="3489960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90656" y="4023559"/>
            <a:ext cx="1490635" cy="2615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Caching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1144" y="4021526"/>
            <a:ext cx="1490635" cy="2615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Service Bus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5562" y="4021506"/>
            <a:ext cx="1733074" cy="2242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Access Control</a:t>
            </a:r>
          </a:p>
        </p:txBody>
      </p:sp>
      <p:pic>
        <p:nvPicPr>
          <p:cNvPr id="43051" name="Picture 2" descr="C:\Users\jamescon\Documents\Sync\FY11\PDC\Sessions\WA Icons\appfabric - service b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3854450"/>
            <a:ext cx="476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2" name="Picture 3" descr="C:\Users\jamescon\Documents\Sync\FY11\PDC\Sessions\WA Icons\appfabric - access contr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413" y="3886200"/>
            <a:ext cx="482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3" name="Picture 4" descr="C:\Users\jamescon\Documents\Sync\FY11\PDC\Sessions\WA Icons\appfabric - cach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88" y="3900488"/>
            <a:ext cx="50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4" name="Picture 7" descr="C:\Users\jamescon\AppData\Local\Temp\SNAGHTML115294f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781300"/>
            <a:ext cx="31845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92275" y="4652963"/>
            <a:ext cx="56816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>
                <a:solidFill>
                  <a:schemeClr val="tx2"/>
                </a:solidFill>
                <a:latin typeface="Candara" pitchFamily="34" charset="0"/>
              </a:rPr>
              <a:t>Service Bus</a:t>
            </a:r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ru-RU" sz="1400">
                <a:solidFill>
                  <a:schemeClr val="tx2"/>
                </a:solidFill>
                <a:latin typeface="Candara" pitchFamily="34" charset="0"/>
              </a:rPr>
              <a:t>обеспечивает обмен сообщениями и позволяет связывать приложения в частном облаке с приложениями </a:t>
            </a:r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Windows Azure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b="1">
                <a:solidFill>
                  <a:schemeClr val="tx2"/>
                </a:solidFill>
                <a:latin typeface="Candara" pitchFamily="34" charset="0"/>
              </a:rPr>
              <a:t>Access Control Service</a:t>
            </a:r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ru-RU" sz="1400">
                <a:solidFill>
                  <a:schemeClr val="tx2"/>
                </a:solidFill>
                <a:latin typeface="Candara" pitchFamily="34" charset="0"/>
              </a:rPr>
              <a:t>управляет доступом к приложениям, авторизацией и аутентификацией</a:t>
            </a:r>
            <a:endParaRPr lang="en-GB" sz="1400">
              <a:solidFill>
                <a:schemeClr val="tx2"/>
              </a:solidFill>
              <a:latin typeface="Candar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b="1">
                <a:solidFill>
                  <a:schemeClr val="tx2"/>
                </a:solidFill>
                <a:latin typeface="Candara" pitchFamily="34" charset="0"/>
              </a:rPr>
              <a:t>AppFabric Caching</a:t>
            </a:r>
            <a:r>
              <a:rPr lang="ru-RU" sz="1400">
                <a:solidFill>
                  <a:schemeClr val="tx2"/>
                </a:solidFill>
                <a:latin typeface="Candara" pitchFamily="34" charset="0"/>
              </a:rPr>
              <a:t> предоставляет распределённый кэш</a:t>
            </a:r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ru-RU" sz="1400">
                <a:solidFill>
                  <a:schemeClr val="tx2"/>
                </a:solidFill>
                <a:latin typeface="Candara" pitchFamily="34" charset="0"/>
              </a:rPr>
              <a:t>для приложений </a:t>
            </a:r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Windows Azure</a:t>
            </a:r>
          </a:p>
        </p:txBody>
      </p:sp>
      <p:sp>
        <p:nvSpPr>
          <p:cNvPr id="43056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Цены использования кэша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71550" y="2384425"/>
            <a:ext cx="4451350" cy="577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88872" anchor="ctr">
            <a:spAutoFit/>
          </a:bodyPr>
          <a:lstStyle/>
          <a:p>
            <a:endParaRPr lang="en-US" sz="1600">
              <a:solidFill>
                <a:schemeClr val="tx2"/>
              </a:solidFill>
              <a:latin typeface="Candara" pitchFamily="34" charset="0"/>
              <a:cs typeface="Segoe UI" pitchFamily="34" charset="0"/>
            </a:endParaRPr>
          </a:p>
          <a:p>
            <a:pPr eaLnBrk="0" hangingPunct="0"/>
            <a:r>
              <a:rPr lang="en-US" sz="1600">
                <a:solidFill>
                  <a:schemeClr val="tx2"/>
                </a:solidFill>
                <a:latin typeface="Candara" pitchFamily="34" charset="0"/>
                <a:cs typeface="Segoe UI" pitchFamily="34" charset="0"/>
              </a:rPr>
              <a:t>Кэш тарифицируется по размеру кэша за месяц.</a:t>
            </a:r>
            <a:endParaRPr lang="en-US" sz="1600">
              <a:solidFill>
                <a:schemeClr val="tx2"/>
              </a:solidFill>
              <a:latin typeface="Candara" pitchFamily="34" charset="0"/>
            </a:endParaRPr>
          </a:p>
        </p:txBody>
      </p:sp>
      <p:graphicFrame>
        <p:nvGraphicFramePr>
          <p:cNvPr id="44132" name="Group 100"/>
          <p:cNvGraphicFramePr>
            <a:graphicFrameLocks noGrp="1"/>
          </p:cNvGraphicFramePr>
          <p:nvPr/>
        </p:nvGraphicFramePr>
        <p:xfrm>
          <a:off x="971550" y="3068638"/>
          <a:ext cx="4537075" cy="2591435"/>
        </p:xfrm>
        <a:graphic>
          <a:graphicData uri="http://schemas.openxmlformats.org/drawingml/2006/table">
            <a:tbl>
              <a:tblPr/>
              <a:tblGrid>
                <a:gridCol w="2105025"/>
                <a:gridCol w="2432050"/>
              </a:tblGrid>
              <a:tr h="3968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Размер/метрика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Ежемесячная плата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128 МБ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$45.00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256 МБ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$55.00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512 МБ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$75.00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1 ГБ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$110.00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2 ГБ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$180.00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Кэш 4 ГБ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$325.00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133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1428728" y="3286124"/>
            <a:ext cx="7408862" cy="1039814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Спасибо за внимание!</a:t>
            </a:r>
            <a:endParaRPr lang="ru-RU" sz="5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549D0-E15E-4091-A820-03308B16FC86}" type="slidenum">
              <a:rPr lang="en-US" sz="1400">
                <a:latin typeface="Candara" pitchFamily="34" charset="0"/>
                <a:cs typeface="Arial" charset="0"/>
              </a:rPr>
              <a:pPr/>
              <a:t>2</a:t>
            </a:fld>
            <a:endParaRPr lang="en-US" sz="1400">
              <a:latin typeface="Candara" pitchFamily="34" charset="0"/>
              <a:cs typeface="Arial" charset="0"/>
            </a:endParaRPr>
          </a:p>
        </p:txBody>
      </p:sp>
      <p:sp>
        <p:nvSpPr>
          <p:cNvPr id="16388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z="4000" smtClean="0"/>
              <a:t>Ключевые компоненты</a:t>
            </a:r>
          </a:p>
        </p:txBody>
      </p:sp>
      <p:sp>
        <p:nvSpPr>
          <p:cNvPr id="2" name="Content Placeholder 1"/>
          <p:cNvSpPr>
            <a:spLocks/>
          </p:cNvSpPr>
          <p:nvPr/>
        </p:nvSpPr>
        <p:spPr bwMode="auto">
          <a:xfrm>
            <a:off x="900113" y="2589213"/>
            <a:ext cx="755808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22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600">
                <a:solidFill>
                  <a:schemeClr val="tx2"/>
                </a:solidFill>
                <a:latin typeface="Candara" pitchFamily="34" charset="0"/>
              </a:rPr>
              <a:t>Windows</a:t>
            </a:r>
            <a:r>
              <a:rPr lang="ru-RU" sz="260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Candara" pitchFamily="34" charset="0"/>
              </a:rPr>
              <a:t>Azure</a:t>
            </a:r>
            <a:endParaRPr lang="ru-RU" sz="2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ru-RU" sz="2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600">
                <a:solidFill>
                  <a:schemeClr val="tx2"/>
                </a:solidFill>
                <a:latin typeface="Candara" pitchFamily="34" charset="0"/>
              </a:rPr>
              <a:t>SQL</a:t>
            </a:r>
            <a:r>
              <a:rPr lang="ru-RU" sz="260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Candara" pitchFamily="34" charset="0"/>
              </a:rPr>
              <a:t>Azure</a:t>
            </a:r>
            <a:endParaRPr lang="ru-RU" sz="2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600">
                <a:solidFill>
                  <a:schemeClr val="tx2"/>
                </a:solidFill>
                <a:latin typeface="Candara" pitchFamily="34" charset="0"/>
              </a:rPr>
              <a:t>AppFabric</a:t>
            </a:r>
            <a:endParaRPr lang="ru-RU" sz="260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Организация работы в </a:t>
            </a:r>
            <a:r>
              <a:rPr lang="en-US" sz="3600" smtClean="0"/>
              <a:t>Windows Azure</a:t>
            </a:r>
            <a:endParaRPr lang="ru-RU" sz="3600" smtClean="0"/>
          </a:p>
        </p:txBody>
      </p:sp>
      <p:pic>
        <p:nvPicPr>
          <p:cNvPr id="4" name="Picture 13" descr="internet cloud 75 op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290638" y="2924175"/>
            <a:ext cx="3044825" cy="1863725"/>
            <a:chOff x="1309000" y="2373979"/>
            <a:chExt cx="3043924" cy="2483781"/>
          </a:xfrm>
        </p:grpSpPr>
        <p:sp>
          <p:nvSpPr>
            <p:cNvPr id="6" name="Oval 106"/>
            <p:cNvSpPr>
              <a:spLocks noChangeArrowheads="1"/>
            </p:cNvSpPr>
            <p:nvPr/>
          </p:nvSpPr>
          <p:spPr bwMode="auto">
            <a:xfrm>
              <a:off x="1752576" y="2542332"/>
              <a:ext cx="2286016" cy="9763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106"/>
            <p:cNvSpPr>
              <a:spLocks noChangeArrowheads="1"/>
            </p:cNvSpPr>
            <p:nvPr/>
          </p:nvSpPr>
          <p:spPr bwMode="auto">
            <a:xfrm>
              <a:off x="1609700" y="2527978"/>
              <a:ext cx="2286016" cy="9763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395386" y="3556628"/>
              <a:ext cx="2643206" cy="405772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88" name="Text Box 77"/>
            <p:cNvSpPr txBox="1">
              <a:spLocks noChangeArrowheads="1"/>
            </p:cNvSpPr>
            <p:nvPr/>
          </p:nvSpPr>
          <p:spPr bwMode="auto">
            <a:xfrm>
              <a:off x="1523249" y="3503740"/>
              <a:ext cx="2358327" cy="48871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1800" b="1">
                  <a:latin typeface="Segoe UI" pitchFamily="34" charset="0"/>
                </a:rPr>
                <a:t>Windows Azure</a:t>
              </a:r>
            </a:p>
          </p:txBody>
        </p:sp>
        <p:sp>
          <p:nvSpPr>
            <p:cNvPr id="10" name="Oval 106"/>
            <p:cNvSpPr>
              <a:spLocks noChangeArrowheads="1"/>
            </p:cNvSpPr>
            <p:nvPr/>
          </p:nvSpPr>
          <p:spPr bwMode="auto">
            <a:xfrm>
              <a:off x="1466824" y="2513624"/>
              <a:ext cx="2286016" cy="9763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4592" name="Text Box 27"/>
            <p:cNvSpPr txBox="1">
              <a:spLocks noChangeArrowheads="1"/>
            </p:cNvSpPr>
            <p:nvPr/>
          </p:nvSpPr>
          <p:spPr bwMode="auto">
            <a:xfrm>
              <a:off x="1768252" y="2752692"/>
              <a:ext cx="1786581" cy="42736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 i="1">
                  <a:latin typeface="Segoe UI" pitchFamily="34" charset="0"/>
                </a:rPr>
                <a:t>Приложения</a:t>
              </a:r>
              <a:endParaRPr lang="en-US" sz="1500" b="1" i="1">
                <a:latin typeface="Segoe UI" pitchFamily="34" charset="0"/>
              </a:endParaRPr>
            </a:p>
          </p:txBody>
        </p:sp>
        <p:cxnSp>
          <p:nvCxnSpPr>
            <p:cNvPr id="64593" name="Straight Arrow Connector 11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flipH="1" flipV="1">
              <a:off x="2716989" y="3962400"/>
              <a:ext cx="1635935" cy="895360"/>
            </a:xfrm>
            <a:prstGeom prst="straightConnector1">
              <a:avLst/>
            </a:prstGeom>
            <a:noFill/>
            <a:ln w="19050" algn="ctr">
              <a:solidFill>
                <a:srgbClr val="8FA606"/>
              </a:solidFill>
              <a:prstDash val="sysDash"/>
              <a:round/>
              <a:headEnd/>
              <a:tailEnd type="stealth" w="lg" len="lg"/>
            </a:ln>
          </p:spPr>
        </p:cxn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4067175" y="2565400"/>
            <a:ext cx="2782888" cy="2209800"/>
            <a:chOff x="4086216" y="1894869"/>
            <a:chExt cx="2782333" cy="2943851"/>
          </a:xfrm>
        </p:grpSpPr>
        <p:grpSp>
          <p:nvGrpSpPr>
            <p:cNvPr id="64595" name="Group 37"/>
            <p:cNvGrpSpPr>
              <a:grpSpLocks/>
            </p:cNvGrpSpPr>
            <p:nvPr/>
          </p:nvGrpSpPr>
          <p:grpSpPr bwMode="auto">
            <a:xfrm>
              <a:off x="4495801" y="1894869"/>
              <a:ext cx="2372748" cy="2943851"/>
              <a:chOff x="4495801" y="1894869"/>
              <a:chExt cx="2372748" cy="2943851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4581524" y="2028858"/>
                <a:ext cx="2238372" cy="438130"/>
              </a:xfrm>
              <a:prstGeom prst="roundRect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+mj-ea"/>
                  <a:cs typeface="+mj-cs"/>
                </a:endParaRPr>
              </a:p>
            </p:txBody>
          </p:sp>
          <p:sp>
            <p:nvSpPr>
              <p:cNvPr id="64599" name="Text Box 77"/>
              <p:cNvSpPr txBox="1">
                <a:spLocks noChangeArrowheads="1"/>
              </p:cNvSpPr>
              <p:nvPr/>
            </p:nvSpPr>
            <p:spPr bwMode="auto">
              <a:xfrm>
                <a:off x="4495801" y="2001930"/>
                <a:ext cx="2324096" cy="488664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/>
                <a:r>
                  <a:rPr lang="en-US" sz="1800" b="1">
                    <a:latin typeface="Segoe UI" pitchFamily="34" charset="0"/>
                  </a:rPr>
                  <a:t>SQL Azure</a:t>
                </a:r>
              </a:p>
            </p:txBody>
          </p:sp>
          <p:cxnSp>
            <p:nvCxnSpPr>
              <p:cNvPr id="64600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4726777" y="2457032"/>
                <a:ext cx="849141" cy="2381688"/>
              </a:xfrm>
              <a:prstGeom prst="straightConnector1">
                <a:avLst/>
              </a:prstGeom>
              <a:noFill/>
              <a:ln w="19050" algn="ctr">
                <a:solidFill>
                  <a:srgbClr val="8FA606"/>
                </a:solidFill>
                <a:prstDash val="sysDash"/>
                <a:round/>
                <a:headEnd/>
                <a:tailEnd type="stealth" w="lg" len="lg"/>
              </a:ln>
            </p:spPr>
          </p:cxnSp>
        </p:grpSp>
        <p:cxnSp>
          <p:nvCxnSpPr>
            <p:cNvPr id="6460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086216" y="2591437"/>
              <a:ext cx="533408" cy="82069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</p:spPr>
        </p:cxn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3995738" y="3429000"/>
            <a:ext cx="3740150" cy="1711325"/>
            <a:chOff x="3967154" y="2580427"/>
            <a:chExt cx="3739784" cy="2278270"/>
          </a:xfrm>
        </p:grpSpPr>
        <p:grpSp>
          <p:nvGrpSpPr>
            <p:cNvPr id="64603" name="Group 38"/>
            <p:cNvGrpSpPr>
              <a:grpSpLocks/>
            </p:cNvGrpSpPr>
            <p:nvPr/>
          </p:nvGrpSpPr>
          <p:grpSpPr bwMode="auto">
            <a:xfrm>
              <a:off x="4548187" y="2580427"/>
              <a:ext cx="3158751" cy="2278270"/>
              <a:chOff x="4548187" y="2580427"/>
              <a:chExt cx="3158751" cy="2278270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5419724" y="2714658"/>
                <a:ext cx="2238372" cy="438130"/>
              </a:xfrm>
              <a:prstGeom prst="roundRect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+mj-ea"/>
                  <a:cs typeface="+mj-cs"/>
                </a:endParaRPr>
              </a:p>
            </p:txBody>
          </p:sp>
          <p:sp>
            <p:nvSpPr>
              <p:cNvPr id="64607" name="Text Box 77"/>
              <p:cNvSpPr txBox="1">
                <a:spLocks noChangeArrowheads="1"/>
              </p:cNvSpPr>
              <p:nvPr/>
            </p:nvSpPr>
            <p:spPr bwMode="auto">
              <a:xfrm>
                <a:off x="5456236" y="2672642"/>
                <a:ext cx="2163760" cy="488374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/>
                <a:r>
                  <a:rPr lang="en-US" sz="1800" b="1">
                    <a:latin typeface="Segoe UI" pitchFamily="34" charset="0"/>
                  </a:rPr>
                  <a:t>AppFabric</a:t>
                </a:r>
              </a:p>
            </p:txBody>
          </p:sp>
          <p:cxnSp>
            <p:nvCxnSpPr>
              <p:cNvPr id="64608" name="Straight Arrow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487794" y="3224833"/>
                <a:ext cx="1694257" cy="1573472"/>
              </a:xfrm>
              <a:prstGeom prst="straightConnector1">
                <a:avLst/>
              </a:prstGeom>
              <a:noFill/>
              <a:ln w="19050" algn="ctr">
                <a:solidFill>
                  <a:srgbClr val="8FA606"/>
                </a:solidFill>
                <a:prstDash val="sysDash"/>
                <a:round/>
                <a:headEnd/>
                <a:tailEnd type="stealth" w="lg" len="lg"/>
              </a:ln>
            </p:spPr>
          </p:cxnSp>
        </p:grpSp>
        <p:cxnSp>
          <p:nvCxnSpPr>
            <p:cNvPr id="64609" name="Straight Arrow Connector 20"/>
            <p:cNvCxnSpPr>
              <a:cxnSpLocks noChangeShapeType="1"/>
              <a:endCxn id="0" idx="1"/>
            </p:cNvCxnSpPr>
            <p:nvPr/>
          </p:nvCxnSpPr>
          <p:spPr bwMode="auto">
            <a:xfrm>
              <a:off x="3967154" y="2714658"/>
              <a:ext cx="1452570" cy="21906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</p:spPr>
        </p:cxn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1114425" y="4684713"/>
            <a:ext cx="6792913" cy="1490662"/>
            <a:chOff x="1132216" y="4720797"/>
            <a:chExt cx="6792584" cy="1984803"/>
          </a:xfrm>
        </p:grpSpPr>
        <p:sp>
          <p:nvSpPr>
            <p:cNvPr id="26" name="Oval 106"/>
            <p:cNvSpPr>
              <a:spLocks noChangeArrowheads="1"/>
            </p:cNvSpPr>
            <p:nvPr/>
          </p:nvSpPr>
          <p:spPr bwMode="auto">
            <a:xfrm>
              <a:off x="3567106" y="4857760"/>
              <a:ext cx="2286016" cy="97632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06"/>
            <p:cNvSpPr>
              <a:spLocks noChangeArrowheads="1"/>
            </p:cNvSpPr>
            <p:nvPr/>
          </p:nvSpPr>
          <p:spPr bwMode="auto">
            <a:xfrm>
              <a:off x="3352792" y="4857760"/>
              <a:ext cx="2286016" cy="97632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106"/>
            <p:cNvSpPr>
              <a:spLocks noChangeArrowheads="1"/>
            </p:cNvSpPr>
            <p:nvPr/>
          </p:nvSpPr>
          <p:spPr bwMode="auto">
            <a:xfrm>
              <a:off x="3209916" y="4857760"/>
              <a:ext cx="2286016" cy="97632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4620" name="Text Box 27"/>
            <p:cNvSpPr txBox="1">
              <a:spLocks noChangeArrowheads="1"/>
            </p:cNvSpPr>
            <p:nvPr/>
          </p:nvSpPr>
          <p:spPr bwMode="auto">
            <a:xfrm>
              <a:off x="3505200" y="5105125"/>
              <a:ext cx="1776413" cy="4270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 i="1">
                  <a:latin typeface="Segoe UI" pitchFamily="34" charset="0"/>
                </a:rPr>
                <a:t>Приложения</a:t>
              </a:r>
              <a:endParaRPr lang="en-US" sz="1500" b="1" i="1">
                <a:latin typeface="Segoe UI" pitchFamily="34" charset="0"/>
              </a:endParaRPr>
            </a:p>
          </p:txBody>
        </p:sp>
        <p:sp>
          <p:nvSpPr>
            <p:cNvPr id="64621" name="Rectangle 29"/>
            <p:cNvSpPr>
              <a:spLocks noChangeArrowheads="1"/>
            </p:cNvSpPr>
            <p:nvPr/>
          </p:nvSpPr>
          <p:spPr bwMode="auto">
            <a:xfrm>
              <a:off x="1143000" y="5867400"/>
              <a:ext cx="6781800" cy="8382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85800"/>
              <a:endParaRPr lang="ru-RU" sz="1800">
                <a:latin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248400" y="5943600"/>
              <a:ext cx="16002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625" name="Text Box 77"/>
            <p:cNvSpPr txBox="1">
              <a:spLocks noChangeArrowheads="1"/>
            </p:cNvSpPr>
            <p:nvPr/>
          </p:nvSpPr>
          <p:spPr bwMode="auto">
            <a:xfrm>
              <a:off x="6248400" y="6019800"/>
              <a:ext cx="1600200" cy="4304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>
                  <a:latin typeface="Segoe UI" pitchFamily="34" charset="0"/>
                </a:rPr>
                <a:t>Другие</a:t>
              </a:r>
              <a:endParaRPr lang="en-US" sz="1500" b="1">
                <a:latin typeface="Segoe UI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572000" y="5943600"/>
              <a:ext cx="16002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629" name="Text Box 77"/>
            <p:cNvSpPr txBox="1">
              <a:spLocks noChangeArrowheads="1"/>
            </p:cNvSpPr>
            <p:nvPr/>
          </p:nvSpPr>
          <p:spPr bwMode="auto">
            <a:xfrm>
              <a:off x="4572000" y="6019800"/>
              <a:ext cx="1600200" cy="4304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>
                  <a:latin typeface="Segoe UI" pitchFamily="34" charset="0"/>
                </a:rPr>
                <a:t>Мобильные</a:t>
              </a:r>
              <a:endParaRPr lang="en-US" sz="1500" b="1">
                <a:latin typeface="Segoe UI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895600" y="5943600"/>
              <a:ext cx="16002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633" name="Text Box 77"/>
            <p:cNvSpPr txBox="1">
              <a:spLocks noChangeArrowheads="1"/>
            </p:cNvSpPr>
            <p:nvPr/>
          </p:nvSpPr>
          <p:spPr bwMode="auto">
            <a:xfrm>
              <a:off x="2895600" y="6019800"/>
              <a:ext cx="1600200" cy="4304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>
                  <a:latin typeface="Segoe UI" pitchFamily="34" charset="0"/>
                </a:rPr>
                <a:t>Десктоп</a:t>
              </a:r>
              <a:endParaRPr lang="en-US" sz="1500" b="1">
                <a:latin typeface="Segoe UI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1219200" y="5943600"/>
              <a:ext cx="16002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637" name="Text Box 77"/>
            <p:cNvSpPr txBox="1">
              <a:spLocks noChangeArrowheads="1"/>
            </p:cNvSpPr>
            <p:nvPr/>
          </p:nvSpPr>
          <p:spPr bwMode="auto">
            <a:xfrm>
              <a:off x="1219200" y="6019800"/>
              <a:ext cx="1600200" cy="4304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>
                  <a:latin typeface="Segoe UI" pitchFamily="34" charset="0"/>
                </a:rPr>
                <a:t>Сервер</a:t>
              </a:r>
              <a:endParaRPr lang="en-US" sz="1500" b="1">
                <a:latin typeface="Segoe UI" pitchFamily="34" charset="0"/>
              </a:endParaRPr>
            </a:p>
          </p:txBody>
        </p:sp>
      </p:grpSp>
      <p:sp>
        <p:nvSpPr>
          <p:cNvPr id="64638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5D234A1-892D-4445-A52F-0C9D5C5CBDD9}" type="slidenum">
              <a:rPr lang="en-US" sz="1400">
                <a:solidFill>
                  <a:schemeClr val="tx2"/>
                </a:solidFill>
              </a:rPr>
              <a:pPr algn="ctr"/>
              <a:t>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4819" name="Title 4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mtClean="0"/>
              <a:t>Облачная ОС</a:t>
            </a:r>
          </a:p>
        </p:txBody>
      </p:sp>
      <p:grpSp>
        <p:nvGrpSpPr>
          <p:cNvPr id="34835" name="Group 4"/>
          <p:cNvGrpSpPr>
            <a:grpSpLocks/>
          </p:cNvGrpSpPr>
          <p:nvPr/>
        </p:nvGrpSpPr>
        <p:grpSpPr bwMode="auto">
          <a:xfrm>
            <a:off x="611188" y="2636838"/>
            <a:ext cx="8077200" cy="2011362"/>
            <a:chOff x="514627" y="925268"/>
            <a:chExt cx="8077198" cy="26822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514627" y="925268"/>
              <a:ext cx="8077198" cy="2682212"/>
            </a:xfrm>
            <a:prstGeom prst="roundRect">
              <a:avLst/>
            </a:prstGeom>
            <a:grpFill/>
            <a:ln>
              <a:solidFill>
                <a:schemeClr val="bg2"/>
              </a:solidFill>
              <a:headEnd type="none" w="med" len="med"/>
              <a:tailEnd type="none" w="med" len="med"/>
            </a:ln>
            <a:effectLst>
              <a:outerShdw blurRad="698500" dist="38100" dir="5400000" rotWithShape="0">
                <a:schemeClr val="tx1"/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91436" tIns="45718" rIns="91436" bIns="45718" anchor="ctr"/>
            <a:lstStyle/>
            <a:p>
              <a:pPr defTabSz="914325">
                <a:lnSpc>
                  <a:spcPct val="85000"/>
                </a:lnSpc>
                <a:spcBef>
                  <a:spcPts val="900"/>
                </a:spcBef>
                <a:defRPr/>
              </a:pPr>
              <a:endParaRPr lang="en-US" sz="1200" spc="-75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"/>
                <a:cs typeface="Segoe UI" pitchFamily="34" charset="0"/>
              </a:endParaRPr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 bwMode="auto">
            <a:xfrm>
              <a:off x="744295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sp>
          <p:nvSpPr>
            <p:cNvPr id="15" name="Rounded Rectangle 14"/>
            <p:cNvSpPr>
              <a:spLocks/>
            </p:cNvSpPr>
            <p:nvPr/>
          </p:nvSpPr>
          <p:spPr bwMode="auto">
            <a:xfrm>
              <a:off x="6183764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 bwMode="auto">
            <a:xfrm>
              <a:off x="3489960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70563" y="3933806"/>
            <a:ext cx="1490636" cy="52009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Virtual 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4669" y="4009144"/>
            <a:ext cx="1490635" cy="29897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Compute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5316" y="4032934"/>
            <a:ext cx="1490635" cy="298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Storage</a:t>
            </a:r>
          </a:p>
        </p:txBody>
      </p:sp>
      <p:pic>
        <p:nvPicPr>
          <p:cNvPr id="34851" name="Picture 3"/>
          <p:cNvPicPr>
            <a:picLocks noChangeAspect="1" noChangeArrowheads="1"/>
          </p:cNvPicPr>
          <p:nvPr/>
        </p:nvPicPr>
        <p:blipFill>
          <a:blip r:embed="rId3" cstate="print"/>
          <a:srcRect r="29152"/>
          <a:stretch>
            <a:fillRect/>
          </a:stretch>
        </p:blipFill>
        <p:spPr bwMode="auto">
          <a:xfrm>
            <a:off x="2555875" y="2708275"/>
            <a:ext cx="4164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2" descr="C:\Users\jamescon\Documents\Sync\FY11\PDC\Sessions\WA Icons\Connect Endpoi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573463"/>
            <a:ext cx="6842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3" descr="C:\Users\jamescon\Documents\Sync\FY11\PDC\Sessions\WA Icons\storage - blob container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500438"/>
            <a:ext cx="549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Picture 4" descr="C:\Users\jamescon\Documents\Sync\FY11\PDC\Sessions\WA Icons\worker ro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500438"/>
            <a:ext cx="6334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/>
          </p:cNvSpPr>
          <p:nvPr/>
        </p:nvSpPr>
        <p:spPr bwMode="auto">
          <a:xfrm>
            <a:off x="1908175" y="4437063"/>
            <a:ext cx="61214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ru-RU" sz="1600" b="1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>
                <a:solidFill>
                  <a:schemeClr val="tx2"/>
                </a:solidFill>
                <a:latin typeface="Candara" pitchFamily="34" charset="0"/>
              </a:rPr>
              <a:t>Код запускается в </a:t>
            </a:r>
            <a:r>
              <a:rPr lang="en-US" sz="1600" b="1">
                <a:solidFill>
                  <a:schemeClr val="tx2"/>
                </a:solidFill>
                <a:latin typeface="Candara" pitchFamily="34" charset="0"/>
              </a:rPr>
              <a:t>web</a:t>
            </a:r>
            <a:r>
              <a:rPr lang="ru-RU" sz="1600" b="1">
                <a:solidFill>
                  <a:schemeClr val="tx2"/>
                </a:solidFill>
                <a:latin typeface="Candara" pitchFamily="34" charset="0"/>
              </a:rPr>
              <a:t>-роли или рабочей роли</a:t>
            </a:r>
            <a:endParaRPr lang="en-US" sz="1600" b="1">
              <a:solidFill>
                <a:schemeClr val="tx2"/>
              </a:solidFill>
              <a:latin typeface="Candar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1600">
                <a:solidFill>
                  <a:schemeClr val="tx2"/>
                </a:solidFill>
                <a:latin typeface="Candara" pitchFamily="34" charset="0"/>
              </a:rPr>
              <a:t>Windows Server 2008 R2 </a:t>
            </a:r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в</a:t>
            </a:r>
            <a:r>
              <a:rPr lang="en-US" sz="1600">
                <a:solidFill>
                  <a:schemeClr val="tx2"/>
                </a:solidFill>
                <a:latin typeface="Candara" pitchFamily="34" charset="0"/>
              </a:rPr>
              <a:t> XS, S, M, L </a:t>
            </a:r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и</a:t>
            </a:r>
            <a:r>
              <a:rPr lang="en-US" sz="1600">
                <a:solidFill>
                  <a:schemeClr val="tx2"/>
                </a:solidFill>
                <a:latin typeface="Candara" pitchFamily="34" charset="0"/>
              </a:rPr>
              <a:t> XL </a:t>
            </a:r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версиях</a:t>
            </a:r>
            <a:endParaRPr lang="en-US" sz="1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>
                <a:solidFill>
                  <a:schemeClr val="tx2"/>
                </a:solidFill>
                <a:latin typeface="Candara" pitchFamily="34" charset="0"/>
              </a:rPr>
              <a:t>Масштабируемое хранилище до 100 Тб</a:t>
            </a:r>
            <a:endParaRPr lang="en-NZ" sz="1600" b="1">
              <a:solidFill>
                <a:schemeClr val="tx2"/>
              </a:solidFill>
              <a:latin typeface="Candar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типы</a:t>
            </a:r>
            <a:r>
              <a:rPr lang="en-NZ" sz="1600">
                <a:latin typeface="Candara" pitchFamily="34" charset="0"/>
              </a:rPr>
              <a:t> </a:t>
            </a:r>
            <a:r>
              <a:rPr lang="en-NZ" sz="1600">
                <a:solidFill>
                  <a:schemeClr val="tx2"/>
                </a:solidFill>
                <a:latin typeface="Candara" pitchFamily="34" charset="0"/>
              </a:rPr>
              <a:t>Blob, Table </a:t>
            </a:r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и</a:t>
            </a:r>
            <a:r>
              <a:rPr lang="en-NZ" sz="1600">
                <a:solidFill>
                  <a:schemeClr val="tx2"/>
                </a:solidFill>
                <a:latin typeface="Candara" pitchFamily="34" charset="0"/>
              </a:rPr>
              <a:t> Queue</a:t>
            </a:r>
            <a:endParaRPr lang="ru-RU" sz="1600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>
                <a:solidFill>
                  <a:schemeClr val="tx2"/>
                </a:solidFill>
                <a:latin typeface="Candara" pitchFamily="34" charset="0"/>
              </a:rPr>
              <a:t>Безопасное сетевое соединение между облаком и софтом</a:t>
            </a:r>
            <a:endParaRPr lang="en-GB" sz="1600" b="1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13" descr="internet cloud 75 op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5363"/>
            <a:ext cx="3581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95288" y="2349500"/>
            <a:ext cx="8296275" cy="3376613"/>
            <a:chOff x="390698" y="1295400"/>
            <a:chExt cx="8296102" cy="4498571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 flipH="1" flipV="1">
              <a:off x="114424" y="2932718"/>
              <a:ext cx="2590856" cy="1904960"/>
            </a:xfrm>
            <a:prstGeom prst="line">
              <a:avLst/>
            </a:prstGeom>
            <a:noFill/>
            <a:ln w="63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390698" y="4947458"/>
              <a:ext cx="1343034" cy="846513"/>
            </a:xfrm>
            <a:prstGeom prst="ellipse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1376514" y="4799929"/>
              <a:ext cx="4719540" cy="932707"/>
            </a:xfrm>
            <a:prstGeom prst="line">
              <a:avLst/>
            </a:prstGeom>
            <a:noFill/>
            <a:ln w="63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2209800" y="1295400"/>
              <a:ext cx="6477000" cy="3562376"/>
            </a:xfrm>
            <a:prstGeom prst="ellipse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dirty="0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3582988" y="3608388"/>
            <a:ext cx="4646612" cy="423862"/>
            <a:chOff x="3116974" y="2506777"/>
            <a:chExt cx="4645152" cy="562674"/>
          </a:xfrm>
        </p:grpSpPr>
        <p:sp>
          <p:nvSpPr>
            <p:cNvPr id="10" name="Rectangle 9"/>
            <p:cNvSpPr/>
            <p:nvPr/>
          </p:nvSpPr>
          <p:spPr bwMode="auto">
            <a:xfrm>
              <a:off x="3200400" y="2643182"/>
              <a:ext cx="4514872" cy="357190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6074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906" name="TextBox 10"/>
            <p:cNvSpPr txBox="1">
              <a:spLocks noChangeArrowheads="1"/>
            </p:cNvSpPr>
            <p:nvPr/>
          </p:nvSpPr>
          <p:spPr bwMode="auto">
            <a:xfrm>
              <a:off x="4495806" y="2643182"/>
              <a:ext cx="1862147" cy="426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1500" b="1">
                  <a:latin typeface="Segoe UI" pitchFamily="34" charset="0"/>
                </a:rPr>
                <a:t>Fabric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648325" y="2814638"/>
            <a:ext cx="2524125" cy="850900"/>
            <a:chOff x="5181600" y="1447800"/>
            <a:chExt cx="2524140" cy="1133484"/>
          </a:xfrm>
        </p:grpSpPr>
        <p:sp>
          <p:nvSpPr>
            <p:cNvPr id="13" name="Can 12"/>
            <p:cNvSpPr/>
            <p:nvPr/>
          </p:nvSpPr>
          <p:spPr bwMode="auto">
            <a:xfrm>
              <a:off x="5562600" y="1931542"/>
              <a:ext cx="2143140" cy="649742"/>
            </a:xfrm>
            <a:prstGeom prst="can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911" name="TextBox 13"/>
            <p:cNvSpPr txBox="1">
              <a:spLocks noChangeArrowheads="1"/>
            </p:cNvSpPr>
            <p:nvPr/>
          </p:nvSpPr>
          <p:spPr bwMode="auto">
            <a:xfrm>
              <a:off x="5562600" y="2102778"/>
              <a:ext cx="2143140" cy="43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1500" b="1">
                  <a:latin typeface="Segoe UI" pitchFamily="34" charset="0"/>
                </a:rPr>
                <a:t>Storage</a:t>
              </a:r>
            </a:p>
          </p:txBody>
        </p:sp>
        <p:sp>
          <p:nvSpPr>
            <p:cNvPr id="37912" name="Freeform 14"/>
            <p:cNvSpPr>
              <a:spLocks noChangeArrowheads="1"/>
            </p:cNvSpPr>
            <p:nvPr/>
          </p:nvSpPr>
          <p:spPr bwMode="auto">
            <a:xfrm flipH="1">
              <a:off x="5181600" y="1447800"/>
              <a:ext cx="1468128" cy="471696"/>
            </a:xfrm>
            <a:custGeom>
              <a:avLst/>
              <a:gdLst>
                <a:gd name="T0" fmla="*/ 1468128 w 1270000"/>
                <a:gd name="T1" fmla="*/ 124131 h 694944"/>
                <a:gd name="T2" fmla="*/ 227853 w 1270000"/>
                <a:gd name="T3" fmla="*/ 57928 h 694944"/>
                <a:gd name="T4" fmla="*/ 101007 w 1270000"/>
                <a:gd name="T5" fmla="*/ 471696 h 694944"/>
                <a:gd name="T6" fmla="*/ 0 60000 65536"/>
                <a:gd name="T7" fmla="*/ 0 60000 65536"/>
                <a:gd name="T8" fmla="*/ 0 60000 65536"/>
                <a:gd name="T9" fmla="*/ 0 w 1270000"/>
                <a:gd name="T10" fmla="*/ 0 h 694944"/>
                <a:gd name="T11" fmla="*/ 1270000 w 1270000"/>
                <a:gd name="T12" fmla="*/ 694944 h 6949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0" h="694944">
                  <a:moveTo>
                    <a:pt x="1270000" y="182880"/>
                  </a:moveTo>
                  <a:cubicBezTo>
                    <a:pt x="832104" y="91440"/>
                    <a:pt x="394208" y="0"/>
                    <a:pt x="197104" y="85344"/>
                  </a:cubicBezTo>
                  <a:cubicBezTo>
                    <a:pt x="0" y="170688"/>
                    <a:pt x="43688" y="432816"/>
                    <a:pt x="87376" y="694944"/>
                  </a:cubicBez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anchor="ctr"/>
            <a:lstStyle/>
            <a:p>
              <a:pPr algn="ctr" defTabSz="685800"/>
              <a:endParaRPr lang="ru-RU" sz="1800">
                <a:latin typeface="Arial" charset="0"/>
              </a:endParaRP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3895725" y="4016375"/>
            <a:ext cx="3740150" cy="685800"/>
            <a:chOff x="3429000" y="3048000"/>
            <a:chExt cx="3739532" cy="914400"/>
          </a:xfrm>
        </p:grpSpPr>
        <p:pic>
          <p:nvPicPr>
            <p:cNvPr id="37914" name="Picture 45" descr="Ser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3048000"/>
              <a:ext cx="62007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17" descr="Ser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6818" y="3048000"/>
              <a:ext cx="62007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6" name="Picture 18" descr="Ser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2636" y="3048000"/>
              <a:ext cx="62007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19" descr="Ser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48454" y="3048000"/>
              <a:ext cx="62007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8" name="Picture 45" descr="Ser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9000" y="3048000"/>
              <a:ext cx="62007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2589213" y="3082925"/>
            <a:ext cx="1466850" cy="920750"/>
            <a:chOff x="2123326" y="1806539"/>
            <a:chExt cx="1464922" cy="1225226"/>
          </a:xfrm>
        </p:grpSpPr>
        <p:sp>
          <p:nvSpPr>
            <p:cNvPr id="23" name="Rounded Rectangle 22"/>
            <p:cNvSpPr/>
            <p:nvPr/>
          </p:nvSpPr>
          <p:spPr>
            <a:xfrm>
              <a:off x="2209800" y="2667000"/>
              <a:ext cx="838200" cy="304800"/>
            </a:xfrm>
            <a:prstGeom prst="round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charset="0"/>
              </a:endParaRPr>
            </a:p>
          </p:txBody>
        </p:sp>
        <p:sp>
          <p:nvSpPr>
            <p:cNvPr id="37923" name="TextBox 23"/>
            <p:cNvSpPr txBox="1">
              <a:spLocks noChangeArrowheads="1"/>
            </p:cNvSpPr>
            <p:nvPr/>
          </p:nvSpPr>
          <p:spPr bwMode="auto">
            <a:xfrm>
              <a:off x="2209800" y="2666310"/>
              <a:ext cx="837538" cy="36545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200" b="1" i="1">
                  <a:latin typeface="Segoe UI" pitchFamily="34" charset="0"/>
                </a:rPr>
                <a:t>Конфиг</a:t>
              </a:r>
              <a:endParaRPr lang="en-US" sz="1200" b="1" i="1">
                <a:latin typeface="Segoe UI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38823" y="1806539"/>
              <a:ext cx="1149425" cy="859771"/>
            </a:xfrm>
            <a:custGeom>
              <a:avLst/>
              <a:gdLst>
                <a:gd name="connsiteX0" fmla="*/ 1012004 w 1012004"/>
                <a:gd name="connsiteY0" fmla="*/ 0 h 698643"/>
                <a:gd name="connsiteX1" fmla="*/ 148975 w 1012004"/>
                <a:gd name="connsiteY1" fmla="*/ 400692 h 698643"/>
                <a:gd name="connsiteX2" fmla="*/ 118153 w 1012004"/>
                <a:gd name="connsiteY2" fmla="*/ 698643 h 698643"/>
                <a:gd name="connsiteX0" fmla="*/ 1012004 w 1012004"/>
                <a:gd name="connsiteY0" fmla="*/ 0 h 698643"/>
                <a:gd name="connsiteX1" fmla="*/ 148975 w 1012004"/>
                <a:gd name="connsiteY1" fmla="*/ 248292 h 698643"/>
                <a:gd name="connsiteX2" fmla="*/ 118153 w 1012004"/>
                <a:gd name="connsiteY2" fmla="*/ 698643 h 698643"/>
                <a:gd name="connsiteX0" fmla="*/ 1012004 w 1012004"/>
                <a:gd name="connsiteY0" fmla="*/ 0 h 548270"/>
                <a:gd name="connsiteX1" fmla="*/ 148975 w 1012004"/>
                <a:gd name="connsiteY1" fmla="*/ 97919 h 548270"/>
                <a:gd name="connsiteX2" fmla="*/ 118153 w 1012004"/>
                <a:gd name="connsiteY2" fmla="*/ 548270 h 548270"/>
                <a:gd name="connsiteX0" fmla="*/ 1012004 w 1012004"/>
                <a:gd name="connsiteY0" fmla="*/ 0 h 548270"/>
                <a:gd name="connsiteX1" fmla="*/ 148975 w 1012004"/>
                <a:gd name="connsiteY1" fmla="*/ 97919 h 548270"/>
                <a:gd name="connsiteX2" fmla="*/ 118153 w 1012004"/>
                <a:gd name="connsiteY2" fmla="*/ 548270 h 548270"/>
                <a:gd name="connsiteX0" fmla="*/ 1263392 w 1263392"/>
                <a:gd name="connsiteY0" fmla="*/ 0 h 548270"/>
                <a:gd name="connsiteX1" fmla="*/ 184888 w 1263392"/>
                <a:gd name="connsiteY1" fmla="*/ 97919 h 548270"/>
                <a:gd name="connsiteX2" fmla="*/ 154066 w 1263392"/>
                <a:gd name="connsiteY2" fmla="*/ 548270 h 54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3392" h="548270">
                  <a:moveTo>
                    <a:pt x="1263392" y="0"/>
                  </a:moveTo>
                  <a:cubicBezTo>
                    <a:pt x="865207" y="1891"/>
                    <a:pt x="369776" y="6541"/>
                    <a:pt x="184888" y="97919"/>
                  </a:cubicBezTo>
                  <a:cubicBezTo>
                    <a:pt x="0" y="189297"/>
                    <a:pt x="94989" y="457515"/>
                    <a:pt x="154066" y="548270"/>
                  </a:cubicBezTo>
                </a:path>
              </a:pathLst>
            </a:cu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stealth" w="lg" len="lg"/>
            </a:ln>
            <a:effectLst/>
          </p:spPr>
          <p:txBody>
            <a:bodyPr anchor="ctr"/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charset="0"/>
                <a:cs typeface="+mn-cs"/>
              </a:endParaRPr>
            </a:p>
          </p:txBody>
        </p: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3635375" y="2660650"/>
            <a:ext cx="2224088" cy="1025525"/>
            <a:chOff x="3190126" y="1219200"/>
            <a:chExt cx="2224852" cy="136683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200400" y="2014526"/>
              <a:ext cx="2214578" cy="571504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929" name="TextBox 27"/>
            <p:cNvSpPr txBox="1">
              <a:spLocks noChangeArrowheads="1"/>
            </p:cNvSpPr>
            <p:nvPr/>
          </p:nvSpPr>
          <p:spPr bwMode="auto">
            <a:xfrm>
              <a:off x="3190126" y="2092234"/>
              <a:ext cx="2209800" cy="43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1500" b="1">
                  <a:latin typeface="Segoe UI" pitchFamily="34" charset="0"/>
                </a:rPr>
                <a:t> Compute</a:t>
              </a:r>
            </a:p>
          </p:txBody>
        </p:sp>
        <p:sp>
          <p:nvSpPr>
            <p:cNvPr id="29" name="Oval 106"/>
            <p:cNvSpPr>
              <a:spLocks noChangeArrowheads="1"/>
            </p:cNvSpPr>
            <p:nvPr/>
          </p:nvSpPr>
          <p:spPr bwMode="auto">
            <a:xfrm>
              <a:off x="3352800" y="1219200"/>
              <a:ext cx="1983100" cy="79640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3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933" name="Text Box 27"/>
            <p:cNvSpPr txBox="1">
              <a:spLocks noChangeArrowheads="1"/>
            </p:cNvSpPr>
            <p:nvPr/>
          </p:nvSpPr>
          <p:spPr bwMode="auto">
            <a:xfrm>
              <a:off x="3418726" y="1392148"/>
              <a:ext cx="1828800" cy="4304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1500" b="1" i="1">
                  <a:latin typeface="Segoe UI" pitchFamily="34" charset="0"/>
                </a:rPr>
                <a:t>Приложение</a:t>
              </a:r>
              <a:endParaRPr lang="en-US" sz="1500" b="1" i="1">
                <a:latin typeface="Segoe UI" pitchFamily="34" charset="0"/>
              </a:endParaRPr>
            </a:p>
          </p:txBody>
        </p:sp>
      </p:grpSp>
      <p:pic>
        <p:nvPicPr>
          <p:cNvPr id="37934" name="Picture 13" descr="internet cloud 75 op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5363"/>
            <a:ext cx="3581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1794430" y="5043096"/>
            <a:ext cx="876696" cy="12882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3" name="Oval 106"/>
          <p:cNvSpPr>
            <a:spLocks noChangeArrowheads="1"/>
          </p:cNvSpPr>
          <p:nvPr/>
        </p:nvSpPr>
        <p:spPr bwMode="auto">
          <a:xfrm>
            <a:off x="686426" y="5194064"/>
            <a:ext cx="895356" cy="2870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4" name="Oval 106"/>
          <p:cNvSpPr>
            <a:spLocks noChangeArrowheads="1"/>
          </p:cNvSpPr>
          <p:nvPr/>
        </p:nvSpPr>
        <p:spPr bwMode="auto">
          <a:xfrm>
            <a:off x="630466" y="5189844"/>
            <a:ext cx="895356" cy="2870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7944" name="Text Box 77"/>
          <p:cNvSpPr txBox="1">
            <a:spLocks noChangeArrowheads="1"/>
          </p:cNvSpPr>
          <p:nvPr/>
        </p:nvSpPr>
        <p:spPr bwMode="auto">
          <a:xfrm>
            <a:off x="1819275" y="5030788"/>
            <a:ext cx="820738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>
                <a:latin typeface="Segoe UI" pitchFamily="34" charset="0"/>
              </a:rPr>
              <a:t>AppFabric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46529" y="5492290"/>
            <a:ext cx="1035255" cy="119306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686074">
              <a:defRPr/>
            </a:pPr>
            <a:endParaRPr 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948" name="Text Box 77"/>
          <p:cNvSpPr txBox="1">
            <a:spLocks noChangeArrowheads="1"/>
          </p:cNvSpPr>
          <p:nvPr/>
        </p:nvSpPr>
        <p:spPr bwMode="auto">
          <a:xfrm>
            <a:off x="593725" y="5475288"/>
            <a:ext cx="922338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>
                <a:latin typeface="Segoe UI" pitchFamily="34" charset="0"/>
              </a:rPr>
              <a:t>Windows Azure</a:t>
            </a:r>
          </a:p>
        </p:txBody>
      </p:sp>
      <p:sp>
        <p:nvSpPr>
          <p:cNvPr id="38" name="Oval 106"/>
          <p:cNvSpPr>
            <a:spLocks noChangeArrowheads="1"/>
          </p:cNvSpPr>
          <p:nvPr/>
        </p:nvSpPr>
        <p:spPr bwMode="auto">
          <a:xfrm>
            <a:off x="574507" y="5185624"/>
            <a:ext cx="895356" cy="2870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7952" name="Text Box 27"/>
          <p:cNvSpPr txBox="1">
            <a:spLocks noChangeArrowheads="1"/>
          </p:cNvSpPr>
          <p:nvPr/>
        </p:nvSpPr>
        <p:spPr bwMode="auto">
          <a:xfrm>
            <a:off x="609600" y="5248275"/>
            <a:ext cx="838200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 i="1">
                <a:latin typeface="Segoe UI" pitchFamily="34" charset="0"/>
              </a:rPr>
              <a:t>Applications</a:t>
            </a:r>
          </a:p>
        </p:txBody>
      </p:sp>
      <p:cxnSp>
        <p:nvCxnSpPr>
          <p:cNvPr id="40" name="Straight Arrow Connector 39"/>
          <p:cNvCxnSpPr>
            <a:stCxn id="33" idx="6"/>
          </p:cNvCxnSpPr>
          <p:nvPr/>
        </p:nvCxnSpPr>
        <p:spPr bwMode="auto">
          <a:xfrm flipV="1">
            <a:off x="1581150" y="5095875"/>
            <a:ext cx="209550" cy="241300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stealth" w="lg" len="lg"/>
          </a:ln>
          <a:effectLst/>
        </p:spPr>
      </p:cxnSp>
      <p:cxnSp>
        <p:nvCxnSpPr>
          <p:cNvPr id="37954" name="Straight Arrow Connector 40"/>
          <p:cNvCxnSpPr>
            <a:cxnSpLocks noChangeShapeType="1"/>
            <a:stCxn id="0" idx="0"/>
          </p:cNvCxnSpPr>
          <p:nvPr/>
        </p:nvCxnSpPr>
        <p:spPr bwMode="auto">
          <a:xfrm rot="5400000" flipH="1" flipV="1">
            <a:off x="1447800" y="5300663"/>
            <a:ext cx="711200" cy="234950"/>
          </a:xfrm>
          <a:prstGeom prst="straightConnector1">
            <a:avLst/>
          </a:prstGeom>
          <a:noFill/>
          <a:ln w="15875" algn="ctr">
            <a:solidFill>
              <a:srgbClr val="8FA606"/>
            </a:solidFill>
            <a:prstDash val="sysDash"/>
            <a:round/>
            <a:headEnd/>
            <a:tailEnd type="stealth" w="lg" len="lg"/>
          </a:ln>
        </p:spPr>
      </p:cxnSp>
      <p:sp>
        <p:nvSpPr>
          <p:cNvPr id="42" name="Oval 106"/>
          <p:cNvSpPr>
            <a:spLocks noChangeArrowheads="1"/>
          </p:cNvSpPr>
          <p:nvPr/>
        </p:nvSpPr>
        <p:spPr bwMode="auto">
          <a:xfrm>
            <a:off x="1397118" y="5874851"/>
            <a:ext cx="895356" cy="28706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3" name="Oval 106"/>
          <p:cNvSpPr>
            <a:spLocks noChangeArrowheads="1"/>
          </p:cNvSpPr>
          <p:nvPr/>
        </p:nvSpPr>
        <p:spPr bwMode="auto">
          <a:xfrm>
            <a:off x="1313178" y="5874851"/>
            <a:ext cx="895356" cy="28706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4" name="Oval 106"/>
          <p:cNvSpPr>
            <a:spLocks noChangeArrowheads="1"/>
          </p:cNvSpPr>
          <p:nvPr/>
        </p:nvSpPr>
        <p:spPr bwMode="auto">
          <a:xfrm>
            <a:off x="1257218" y="5874851"/>
            <a:ext cx="895356" cy="28706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/>
          <a:lstStyle/>
          <a:p>
            <a:pPr defTabSz="914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7964" name="Text Box 27"/>
          <p:cNvSpPr txBox="1">
            <a:spLocks noChangeArrowheads="1"/>
          </p:cNvSpPr>
          <p:nvPr/>
        </p:nvSpPr>
        <p:spPr bwMode="auto">
          <a:xfrm>
            <a:off x="1295400" y="5948363"/>
            <a:ext cx="838200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 i="1">
                <a:latin typeface="Segoe UI" pitchFamily="34" charset="0"/>
              </a:rPr>
              <a:t>Applications</a:t>
            </a:r>
          </a:p>
        </p:txBody>
      </p:sp>
      <p:cxnSp>
        <p:nvCxnSpPr>
          <p:cNvPr id="37965" name="Straight Arrow Connector 45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1046163" y="5638800"/>
            <a:ext cx="639762" cy="134938"/>
          </a:xfrm>
          <a:prstGeom prst="straightConnector1">
            <a:avLst/>
          </a:prstGeom>
          <a:noFill/>
          <a:ln w="15875" algn="ctr">
            <a:solidFill>
              <a:srgbClr val="8FA606"/>
            </a:solidFill>
            <a:prstDash val="sysDash"/>
            <a:round/>
            <a:headEnd/>
            <a:tailEnd type="stealth" w="lg" len="lg"/>
          </a:ln>
        </p:spPr>
      </p:cxnSp>
      <p:sp>
        <p:nvSpPr>
          <p:cNvPr id="37966" name="Rectangle 46"/>
          <p:cNvSpPr>
            <a:spLocks noChangeArrowheads="1"/>
          </p:cNvSpPr>
          <p:nvPr/>
        </p:nvSpPr>
        <p:spPr bwMode="auto">
          <a:xfrm>
            <a:off x="390525" y="6183313"/>
            <a:ext cx="2673350" cy="24765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68607" tIns="34304" rIns="68607" bIns="34304" anchor="ctr"/>
          <a:lstStyle/>
          <a:p>
            <a:pPr algn="ctr" defTabSz="685800"/>
            <a:endParaRPr lang="ru-RU" sz="60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214546" y="5406395"/>
            <a:ext cx="876696" cy="12882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7970" name="Text Box 77"/>
          <p:cNvSpPr txBox="1">
            <a:spLocks noChangeArrowheads="1"/>
          </p:cNvSpPr>
          <p:nvPr/>
        </p:nvSpPr>
        <p:spPr bwMode="auto">
          <a:xfrm>
            <a:off x="2214563" y="5407025"/>
            <a:ext cx="847725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>
                <a:latin typeface="Segoe UI" pitchFamily="34" charset="0"/>
              </a:rPr>
              <a:t>SQL Azure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2400119" y="6205045"/>
            <a:ext cx="626745" cy="201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686074">
              <a:defRPr/>
            </a:pPr>
            <a:endParaRPr 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974" name="Text Box 77"/>
          <p:cNvSpPr txBox="1">
            <a:spLocks noChangeArrowheads="1"/>
          </p:cNvSpPr>
          <p:nvPr/>
        </p:nvSpPr>
        <p:spPr bwMode="auto">
          <a:xfrm>
            <a:off x="2400300" y="6211888"/>
            <a:ext cx="627063" cy="146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68607" tIns="34304" rIns="68607" bIns="34304">
            <a:spAutoFit/>
          </a:bodyPr>
          <a:lstStyle/>
          <a:p>
            <a:pPr algn="ctr" defTabSz="912813"/>
            <a:r>
              <a:rPr lang="en-US" sz="500" b="1">
                <a:latin typeface="Segoe UI" pitchFamily="34" charset="0"/>
              </a:rPr>
              <a:t>Others</a:t>
            </a:r>
          </a:p>
        </p:txBody>
      </p:sp>
      <p:cxnSp>
        <p:nvCxnSpPr>
          <p:cNvPr id="37975" name="Straight Arrow Connector 51"/>
          <p:cNvCxnSpPr>
            <a:cxnSpLocks noChangeShapeType="1"/>
            <a:endCxn id="37970" idx="2"/>
          </p:cNvCxnSpPr>
          <p:nvPr/>
        </p:nvCxnSpPr>
        <p:spPr bwMode="auto">
          <a:xfrm flipV="1">
            <a:off x="1704975" y="5553075"/>
            <a:ext cx="933450" cy="319088"/>
          </a:xfrm>
          <a:prstGeom prst="straightConnector1">
            <a:avLst/>
          </a:prstGeom>
          <a:noFill/>
          <a:ln w="15875" algn="ctr">
            <a:solidFill>
              <a:srgbClr val="8FA606"/>
            </a:solidFill>
            <a:prstDash val="sysDash"/>
            <a:round/>
            <a:headEnd/>
            <a:tailEnd type="stealth" w="lg" len="lg"/>
          </a:ln>
        </p:spPr>
      </p:cxnSp>
      <p:cxnSp>
        <p:nvCxnSpPr>
          <p:cNvPr id="53" name="Straight Arrow Connector 52"/>
          <p:cNvCxnSpPr>
            <a:stCxn id="33" idx="6"/>
            <a:endCxn id="48" idx="1"/>
          </p:cNvCxnSpPr>
          <p:nvPr/>
        </p:nvCxnSpPr>
        <p:spPr bwMode="auto">
          <a:xfrm>
            <a:off x="1581150" y="5337175"/>
            <a:ext cx="633413" cy="133350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stealth" w="lg" len="lg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1746431" y="6206150"/>
            <a:ext cx="626745" cy="201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686074">
              <a:defRPr/>
            </a:pPr>
            <a:endParaRPr 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" name="Text Box 77"/>
          <p:cNvSpPr txBox="1">
            <a:spLocks noChangeArrowheads="1"/>
          </p:cNvSpPr>
          <p:nvPr/>
        </p:nvSpPr>
        <p:spPr bwMode="auto">
          <a:xfrm>
            <a:off x="1746431" y="6182812"/>
            <a:ext cx="626745" cy="231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>
            <a:spAutoFit/>
          </a:bodyPr>
          <a:lstStyle/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/>
              <a:t>Mobile</a:t>
            </a:r>
          </a:p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089842" y="6206150"/>
            <a:ext cx="626745" cy="201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686074">
              <a:defRPr/>
            </a:pPr>
            <a:endParaRPr 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Text Box 77"/>
          <p:cNvSpPr txBox="1">
            <a:spLocks noChangeArrowheads="1"/>
          </p:cNvSpPr>
          <p:nvPr/>
        </p:nvSpPr>
        <p:spPr bwMode="auto">
          <a:xfrm>
            <a:off x="1089842" y="6182812"/>
            <a:ext cx="626745" cy="231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>
            <a:spAutoFit/>
          </a:bodyPr>
          <a:lstStyle/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/>
              <a:t>Desktop</a:t>
            </a:r>
          </a:p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33251" y="6206150"/>
            <a:ext cx="626745" cy="201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607" tIns="34304" rIns="68607" bIns="34304" anchor="ctr"/>
          <a:lstStyle/>
          <a:p>
            <a:pPr algn="ctr" defTabSz="686074">
              <a:defRPr/>
            </a:pPr>
            <a:endParaRPr 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" name="Text Box 77"/>
          <p:cNvSpPr txBox="1">
            <a:spLocks noChangeArrowheads="1"/>
          </p:cNvSpPr>
          <p:nvPr/>
        </p:nvSpPr>
        <p:spPr bwMode="auto">
          <a:xfrm>
            <a:off x="433251" y="6182812"/>
            <a:ext cx="626745" cy="231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607" tIns="34304" rIns="68607" bIns="34304">
            <a:spAutoFit/>
          </a:bodyPr>
          <a:lstStyle/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/>
              <a:t>Server</a:t>
            </a:r>
          </a:p>
          <a:p>
            <a:pPr algn="ctr" defTabSz="914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solidFill>
                <a:schemeClr val="tx1"/>
              </a:solidFill>
            </a:endParaRPr>
          </a:p>
        </p:txBody>
      </p:sp>
      <p:sp>
        <p:nvSpPr>
          <p:cNvPr id="38052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9" name="Rectangle 59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52538"/>
          </a:xfrm>
        </p:spPr>
        <p:txBody>
          <a:bodyPr/>
          <a:lstStyle/>
          <a:p>
            <a:r>
              <a:rPr lang="ru-RU" sz="4000" smtClean="0"/>
              <a:t>Цены среды выполнения приложений</a:t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6196" name="Group 116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6"/>
        </p:xfrm>
        <a:graphic>
          <a:graphicData uri="http://schemas.openxmlformats.org/drawingml/2006/table">
            <a:tbl>
              <a:tblPr/>
              <a:tblGrid>
                <a:gridCol w="2957512"/>
                <a:gridCol w="1719263"/>
                <a:gridCol w="935037"/>
                <a:gridCol w="1797050"/>
              </a:tblGrid>
              <a:tr h="5746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Размер виртуальной машины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Число ядер ЦП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Память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Стоимость за час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Очень мелкий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В общем доступе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768 МБ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$0.02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Мелкий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1,75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$0.12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Средний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3,5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$0.24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Крупный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7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$0.48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Очень крупный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14 ГБ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Segoe UI" pitchFamily="34" charset="0"/>
                        </a:rPr>
                        <a:t>$0.96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197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База данных как сервис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611188" y="3357563"/>
            <a:ext cx="8077200" cy="2011362"/>
            <a:chOff x="514627" y="925268"/>
            <a:chExt cx="8077198" cy="26822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514627" y="925268"/>
              <a:ext cx="8077198" cy="2682212"/>
            </a:xfrm>
            <a:prstGeom prst="roundRect">
              <a:avLst/>
            </a:prstGeom>
            <a:grpFill/>
            <a:ln>
              <a:solidFill>
                <a:schemeClr val="bg2"/>
              </a:solidFill>
              <a:headEnd type="none" w="med" len="med"/>
              <a:tailEnd type="none" w="med" len="med"/>
            </a:ln>
            <a:effectLst>
              <a:outerShdw blurRad="698500" dist="38100" dir="5400000" rotWithShape="0">
                <a:schemeClr val="tx1"/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91436" tIns="45718" rIns="91436" bIns="45718" anchor="ctr"/>
            <a:lstStyle/>
            <a:p>
              <a:pPr defTabSz="914325">
                <a:lnSpc>
                  <a:spcPct val="85000"/>
                </a:lnSpc>
                <a:spcBef>
                  <a:spcPts val="900"/>
                </a:spcBef>
                <a:defRPr/>
              </a:pPr>
              <a:endParaRPr lang="en-US" sz="1200" spc="-75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"/>
                <a:cs typeface="Segoe UI" pitchFamily="34" charset="0"/>
              </a:endParaRPr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 bwMode="auto">
            <a:xfrm>
              <a:off x="744295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sp>
          <p:nvSpPr>
            <p:cNvPr id="15" name="Rounded Rectangle 14"/>
            <p:cNvSpPr>
              <a:spLocks/>
            </p:cNvSpPr>
            <p:nvPr/>
          </p:nvSpPr>
          <p:spPr bwMode="auto">
            <a:xfrm>
              <a:off x="6183764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  <p:pic>
          <p:nvPicPr>
            <p:cNvPr id="38926" name="Picture 9" descr="C:\Users\wwegner\Desktop\SQL-Azure_rgb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8338" y="925268"/>
              <a:ext cx="3129777" cy="128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ounded Rectangle 16"/>
            <p:cNvSpPr>
              <a:spLocks/>
            </p:cNvSpPr>
            <p:nvPr/>
          </p:nvSpPr>
          <p:spPr bwMode="auto">
            <a:xfrm>
              <a:off x="3489960" y="2565741"/>
              <a:ext cx="2126534" cy="822960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lIns="0" tIns="0" rIns="0" bIns="0" anchor="ctr"/>
            <a:lstStyle/>
            <a:p>
              <a:pPr algn="ctr" defTabSz="91432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endParaRPr>
            </a:p>
          </p:txBody>
        </p:sp>
      </p:grpSp>
      <p:pic>
        <p:nvPicPr>
          <p:cNvPr id="38930" name="Picture 2" descr="C:\Users\jamescon\Documents\Sync\FY11\PDC\Sessions\WA Icons\sql azure report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38" y="4683125"/>
            <a:ext cx="447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3" descr="C:\Users\jamescon\Documents\Sync\FY11\PDC\Sessions\WA Icons\sql azure data syn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652963"/>
            <a:ext cx="557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" descr="C:\Users\jamescon\Documents\Sync\FY11\PDC\Sessions\WA Icons\sql azure databa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488" y="4633913"/>
            <a:ext cx="504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06544" y="4790802"/>
            <a:ext cx="1490635" cy="2989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Data Sync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7031" y="4788770"/>
            <a:ext cx="1490636" cy="2989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2696" y="4788747"/>
            <a:ext cx="1490636" cy="2989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3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gradFill>
                  <a:gsLst>
                    <a:gs pos="5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" pitchFamily="34" charset="0"/>
                <a:cs typeface="+mn-cs"/>
              </a:rPr>
              <a:t>Reporting</a:t>
            </a:r>
          </a:p>
        </p:txBody>
      </p:sp>
      <p:sp>
        <p:nvSpPr>
          <p:cNvPr id="38937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 Azure Database</a:t>
            </a:r>
            <a:endParaRPr lang="ru-RU" smtClean="0"/>
          </a:p>
        </p:txBody>
      </p:sp>
      <p:pic>
        <p:nvPicPr>
          <p:cNvPr id="39984" name="Picture 2" descr="C:\Users\daiken\AppData\Local\Microsoft\Windows\Temporary Internet Files\Content.IE5\UWY6LG0D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5157788"/>
            <a:ext cx="8588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5" name="Picture 2" descr="C:\Users\daiken\AppData\Local\Microsoft\Windows\Temporary Internet Files\Content.IE5\UWY6LG0D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49713"/>
            <a:ext cx="8588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6" name="Picture 2" descr="C:\Users\daiken\AppData\Local\Microsoft\Windows\Temporary Internet Files\Content.IE5\UWY6LG0D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997200"/>
            <a:ext cx="8588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7" name="Picture 2" descr="C:\Users\daiken\AppData\Local\Microsoft\Windows\Temporary Internet Files\Content.IE5\UWY6LG0D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63" y="4006850"/>
            <a:ext cx="8588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675063" y="4025900"/>
            <a:ext cx="25400" cy="500063"/>
          </a:xfrm>
          <a:prstGeom prst="straightConnector1">
            <a:avLst/>
          </a:prstGeom>
          <a:ln cap="rnd">
            <a:tailEnd type="arrow" w="med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 bwMode="auto">
          <a:xfrm>
            <a:off x="958223" y="4321416"/>
            <a:ext cx="514484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93" name="TextBox 14"/>
          <p:cNvSpPr txBox="1">
            <a:spLocks noChangeArrowheads="1"/>
          </p:cNvSpPr>
          <p:nvPr/>
        </p:nvSpPr>
        <p:spPr bwMode="auto">
          <a:xfrm>
            <a:off x="1189038" y="3213100"/>
            <a:ext cx="1123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2813"/>
            <a:r>
              <a:rPr lang="ru-RU" sz="1600">
                <a:solidFill>
                  <a:schemeClr val="tx2"/>
                </a:solidFill>
                <a:latin typeface="Segoe"/>
              </a:rPr>
              <a:t>Логическая </a:t>
            </a:r>
          </a:p>
          <a:p>
            <a:pPr algn="ctr" defTabSz="912813"/>
            <a:r>
              <a:rPr lang="ru-RU" sz="1600">
                <a:solidFill>
                  <a:schemeClr val="tx2"/>
                </a:solidFill>
                <a:latin typeface="Segoe"/>
              </a:rPr>
              <a:t>база</a:t>
            </a:r>
            <a:endParaRPr lang="en-US" sz="1600">
              <a:solidFill>
                <a:schemeClr val="tx2"/>
              </a:solidFill>
              <a:latin typeface="Segoe"/>
            </a:endParaRPr>
          </a:p>
        </p:txBody>
      </p:sp>
      <p:sp>
        <p:nvSpPr>
          <p:cNvPr id="39994" name="TextBox 15"/>
          <p:cNvSpPr txBox="1">
            <a:spLocks noChangeArrowheads="1"/>
          </p:cNvSpPr>
          <p:nvPr/>
        </p:nvSpPr>
        <p:spPr bwMode="auto">
          <a:xfrm>
            <a:off x="2484438" y="2636838"/>
            <a:ext cx="170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2813"/>
            <a:r>
              <a:rPr lang="ru-RU" sz="1600">
                <a:solidFill>
                  <a:schemeClr val="tx2"/>
                </a:solidFill>
                <a:latin typeface="Segoe"/>
              </a:rPr>
              <a:t>Физические копии</a:t>
            </a:r>
            <a:endParaRPr lang="en-US" sz="1600">
              <a:solidFill>
                <a:schemeClr val="tx2"/>
              </a:solidFill>
              <a:latin typeface="Segoe"/>
            </a:endParaRPr>
          </a:p>
        </p:txBody>
      </p:sp>
      <p:grpSp>
        <p:nvGrpSpPr>
          <p:cNvPr id="39997" name="Group 19"/>
          <p:cNvGrpSpPr>
            <a:grpSpLocks/>
          </p:cNvGrpSpPr>
          <p:nvPr/>
        </p:nvGrpSpPr>
        <p:grpSpPr bwMode="auto">
          <a:xfrm>
            <a:off x="5076825" y="3357563"/>
            <a:ext cx="3590925" cy="1647825"/>
            <a:chOff x="4498529" y="956774"/>
            <a:chExt cx="3846354" cy="2635222"/>
          </a:xfrm>
        </p:grpSpPr>
        <p:pic>
          <p:nvPicPr>
            <p:cNvPr id="39998" name="Picture 2" descr="D:\Microsoft\DVD 36\DVD_ART36\Artwork_Imagery\Icons - Illustrations\Maps Globes\world map blank.png"/>
            <p:cNvPicPr>
              <a:picLocks noChangeAspect="1" noChangeArrowheads="1"/>
            </p:cNvPicPr>
            <p:nvPr/>
          </p:nvPicPr>
          <p:blipFill>
            <a:blip r:embed="rId3"/>
            <a:srcRect b="8829"/>
            <a:stretch>
              <a:fillRect/>
            </a:stretch>
          </p:blipFill>
          <p:spPr bwMode="auto">
            <a:xfrm>
              <a:off x="4498529" y="956774"/>
              <a:ext cx="3846354" cy="263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57980" y="1914527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  <p:pic>
          <p:nvPicPr>
            <p:cNvPr id="40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86485" y="1981203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  <p:pic>
          <p:nvPicPr>
            <p:cNvPr id="41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236928" y="1676403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  <p:pic>
          <p:nvPicPr>
            <p:cNvPr id="42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08423" y="1752600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  <p:pic>
          <p:nvPicPr>
            <p:cNvPr id="43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373080" y="2524128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  <p:pic>
          <p:nvPicPr>
            <p:cNvPr id="44" name="Picture 3" descr="D:\Microsoft\DVD 36\DVD_ART36\Artwork_Imagery\Shapes\Bullets\Green G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430245" y="2066928"/>
              <a:ext cx="164349" cy="2190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/>
            </a:extLst>
          </p:spPr>
        </p:pic>
      </p:grpSp>
      <p:cxnSp>
        <p:nvCxnSpPr>
          <p:cNvPr id="12" name="Straight Arrow Connector 11"/>
          <p:cNvCxnSpPr/>
          <p:nvPr/>
        </p:nvCxnSpPr>
        <p:spPr>
          <a:xfrm flipV="1">
            <a:off x="2211388" y="3795713"/>
            <a:ext cx="531812" cy="546100"/>
          </a:xfrm>
          <a:prstGeom prst="straightConnector1">
            <a:avLst/>
          </a:prstGeom>
          <a:ln w="38100" cap="rnd">
            <a:prstDash val="solid"/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919538" y="3743325"/>
            <a:ext cx="344487" cy="1993900"/>
          </a:xfrm>
          <a:custGeom>
            <a:avLst/>
            <a:gdLst>
              <a:gd name="connsiteX0" fmla="*/ 0 w 42530"/>
              <a:gd name="connsiteY0" fmla="*/ 0 h 914400"/>
              <a:gd name="connsiteX1" fmla="*/ 31898 w 42530"/>
              <a:gd name="connsiteY1" fmla="*/ 74428 h 914400"/>
              <a:gd name="connsiteX2" fmla="*/ 42530 w 42530"/>
              <a:gd name="connsiteY2" fmla="*/ 159488 h 914400"/>
              <a:gd name="connsiteX3" fmla="*/ 31898 w 42530"/>
              <a:gd name="connsiteY3" fmla="*/ 701749 h 914400"/>
              <a:gd name="connsiteX4" fmla="*/ 21265 w 42530"/>
              <a:gd name="connsiteY4" fmla="*/ 914400 h 914400"/>
              <a:gd name="connsiteX0" fmla="*/ 0 w 34705"/>
              <a:gd name="connsiteY0" fmla="*/ 0 h 914400"/>
              <a:gd name="connsiteX1" fmla="*/ 31898 w 34705"/>
              <a:gd name="connsiteY1" fmla="*/ 74428 h 914400"/>
              <a:gd name="connsiteX2" fmla="*/ 31898 w 34705"/>
              <a:gd name="connsiteY2" fmla="*/ 701749 h 914400"/>
              <a:gd name="connsiteX3" fmla="*/ 21265 w 34705"/>
              <a:gd name="connsiteY3" fmla="*/ 914400 h 914400"/>
              <a:gd name="connsiteX0" fmla="*/ 0 w 32466"/>
              <a:gd name="connsiteY0" fmla="*/ 0 h 914400"/>
              <a:gd name="connsiteX1" fmla="*/ 31898 w 32466"/>
              <a:gd name="connsiteY1" fmla="*/ 701749 h 914400"/>
              <a:gd name="connsiteX2" fmla="*/ 21265 w 32466"/>
              <a:gd name="connsiteY2" fmla="*/ 914400 h 914400"/>
              <a:gd name="connsiteX0" fmla="*/ 0 w 48823"/>
              <a:gd name="connsiteY0" fmla="*/ 0 h 914400"/>
              <a:gd name="connsiteX1" fmla="*/ 48540 w 48823"/>
              <a:gd name="connsiteY1" fmla="*/ 395187 h 914400"/>
              <a:gd name="connsiteX2" fmla="*/ 21265 w 48823"/>
              <a:gd name="connsiteY2" fmla="*/ 914400 h 914400"/>
              <a:gd name="connsiteX0" fmla="*/ 0 w 48823"/>
              <a:gd name="connsiteY0" fmla="*/ 0 h 914400"/>
              <a:gd name="connsiteX1" fmla="*/ 48540 w 48823"/>
              <a:gd name="connsiteY1" fmla="*/ 395187 h 914400"/>
              <a:gd name="connsiteX2" fmla="*/ 21265 w 48823"/>
              <a:gd name="connsiteY2" fmla="*/ 914400 h 914400"/>
              <a:gd name="connsiteX0" fmla="*/ 0 w 58007"/>
              <a:gd name="connsiteY0" fmla="*/ 0 h 914400"/>
              <a:gd name="connsiteX1" fmla="*/ 57786 w 58007"/>
              <a:gd name="connsiteY1" fmla="*/ 464057 h 914400"/>
              <a:gd name="connsiteX2" fmla="*/ 21265 w 58007"/>
              <a:gd name="connsiteY2" fmla="*/ 914400 h 914400"/>
              <a:gd name="connsiteX0" fmla="*/ 0 w 58001"/>
              <a:gd name="connsiteY0" fmla="*/ 0 h 914400"/>
              <a:gd name="connsiteX1" fmla="*/ 57786 w 58001"/>
              <a:gd name="connsiteY1" fmla="*/ 464057 h 914400"/>
              <a:gd name="connsiteX2" fmla="*/ 21265 w 58001"/>
              <a:gd name="connsiteY2" fmla="*/ 914400 h 914400"/>
              <a:gd name="connsiteX0" fmla="*/ 0 w 58014"/>
              <a:gd name="connsiteY0" fmla="*/ 0 h 914400"/>
              <a:gd name="connsiteX1" fmla="*/ 57786 w 58014"/>
              <a:gd name="connsiteY1" fmla="*/ 464057 h 914400"/>
              <a:gd name="connsiteX2" fmla="*/ 21265 w 58014"/>
              <a:gd name="connsiteY2" fmla="*/ 914400 h 914400"/>
              <a:gd name="connsiteX0" fmla="*/ 0 w 58234"/>
              <a:gd name="connsiteY0" fmla="*/ 0 h 914400"/>
              <a:gd name="connsiteX1" fmla="*/ 57786 w 58234"/>
              <a:gd name="connsiteY1" fmla="*/ 464057 h 914400"/>
              <a:gd name="connsiteX2" fmla="*/ 21265 w 58234"/>
              <a:gd name="connsiteY2" fmla="*/ 914400 h 914400"/>
              <a:gd name="connsiteX0" fmla="*/ 0 w 57799"/>
              <a:gd name="connsiteY0" fmla="*/ 0 h 897183"/>
              <a:gd name="connsiteX1" fmla="*/ 57786 w 57799"/>
              <a:gd name="connsiteY1" fmla="*/ 464057 h 897183"/>
              <a:gd name="connsiteX2" fmla="*/ 2774 w 57799"/>
              <a:gd name="connsiteY2" fmla="*/ 897183 h 897183"/>
              <a:gd name="connsiteX0" fmla="*/ 0 w 57908"/>
              <a:gd name="connsiteY0" fmla="*/ 0 h 897183"/>
              <a:gd name="connsiteX1" fmla="*/ 57786 w 57908"/>
              <a:gd name="connsiteY1" fmla="*/ 464057 h 897183"/>
              <a:gd name="connsiteX2" fmla="*/ 2774 w 57908"/>
              <a:gd name="connsiteY2" fmla="*/ 897183 h 897183"/>
              <a:gd name="connsiteX0" fmla="*/ 0 w 59707"/>
              <a:gd name="connsiteY0" fmla="*/ 0 h 897183"/>
              <a:gd name="connsiteX1" fmla="*/ 59635 w 59707"/>
              <a:gd name="connsiteY1" fmla="*/ 416709 h 897183"/>
              <a:gd name="connsiteX2" fmla="*/ 2774 w 59707"/>
              <a:gd name="connsiteY2" fmla="*/ 897183 h 897183"/>
              <a:gd name="connsiteX0" fmla="*/ 0 w 59788"/>
              <a:gd name="connsiteY0" fmla="*/ 0 h 897183"/>
              <a:gd name="connsiteX1" fmla="*/ 59635 w 59788"/>
              <a:gd name="connsiteY1" fmla="*/ 416709 h 897183"/>
              <a:gd name="connsiteX2" fmla="*/ 2774 w 59788"/>
              <a:gd name="connsiteY2" fmla="*/ 897183 h 897183"/>
              <a:gd name="connsiteX0" fmla="*/ 0 w 60021"/>
              <a:gd name="connsiteY0" fmla="*/ 0 h 897183"/>
              <a:gd name="connsiteX1" fmla="*/ 59635 w 60021"/>
              <a:gd name="connsiteY1" fmla="*/ 416709 h 897183"/>
              <a:gd name="connsiteX2" fmla="*/ 2774 w 60021"/>
              <a:gd name="connsiteY2" fmla="*/ 897183 h 897183"/>
              <a:gd name="connsiteX0" fmla="*/ 0 w 59690"/>
              <a:gd name="connsiteY0" fmla="*/ 0 h 897183"/>
              <a:gd name="connsiteX1" fmla="*/ 59635 w 59690"/>
              <a:gd name="connsiteY1" fmla="*/ 416709 h 897183"/>
              <a:gd name="connsiteX2" fmla="*/ 2774 w 59690"/>
              <a:gd name="connsiteY2" fmla="*/ 897183 h 89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" h="897183">
                <a:moveTo>
                  <a:pt x="0" y="0"/>
                </a:moveTo>
                <a:cubicBezTo>
                  <a:pt x="47326" y="77329"/>
                  <a:pt x="60671" y="331749"/>
                  <a:pt x="59635" y="416709"/>
                </a:cubicBezTo>
                <a:cubicBezTo>
                  <a:pt x="58599" y="501673"/>
                  <a:pt x="60097" y="726303"/>
                  <a:pt x="2774" y="897183"/>
                </a:cubicBezTo>
              </a:path>
            </a:pathLst>
          </a:custGeom>
          <a:ln w="38100" cap="rnd">
            <a:prstDash val="solid"/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007" name="Rectangle 58"/>
          <p:cNvSpPr>
            <a:spLocks noChangeArrowheads="1"/>
          </p:cNvSpPr>
          <p:nvPr/>
        </p:nvSpPr>
        <p:spPr bwMode="auto">
          <a:xfrm rot="-5400000">
            <a:off x="2544762" y="3449638"/>
            <a:ext cx="735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u-RU" sz="1200">
                <a:latin typeface="Segoe"/>
              </a:rPr>
              <a:t>Копия 1</a:t>
            </a:r>
            <a:endParaRPr lang="en-US" sz="1200">
              <a:latin typeface="Segoe"/>
            </a:endParaRPr>
          </a:p>
        </p:txBody>
      </p:sp>
      <p:sp>
        <p:nvSpPr>
          <p:cNvPr id="40008" name="Rectangle 69"/>
          <p:cNvSpPr>
            <a:spLocks noChangeArrowheads="1"/>
          </p:cNvSpPr>
          <p:nvPr/>
        </p:nvSpPr>
        <p:spPr bwMode="auto">
          <a:xfrm rot="-5400000">
            <a:off x="2544762" y="4491038"/>
            <a:ext cx="735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u-RU" sz="1200">
                <a:latin typeface="Segoe"/>
              </a:rPr>
              <a:t>Копия</a:t>
            </a:r>
            <a:r>
              <a:rPr lang="en-US" sz="1200">
                <a:latin typeface="Segoe"/>
              </a:rPr>
              <a:t> 2</a:t>
            </a:r>
          </a:p>
        </p:txBody>
      </p:sp>
      <p:sp>
        <p:nvSpPr>
          <p:cNvPr id="40009" name="Rectangle 70"/>
          <p:cNvSpPr>
            <a:spLocks noChangeArrowheads="1"/>
          </p:cNvSpPr>
          <p:nvPr/>
        </p:nvSpPr>
        <p:spPr bwMode="auto">
          <a:xfrm rot="-5400000">
            <a:off x="2544762" y="5605463"/>
            <a:ext cx="735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u-RU" sz="1200">
                <a:latin typeface="Segoe"/>
              </a:rPr>
              <a:t>Копия</a:t>
            </a:r>
            <a:r>
              <a:rPr lang="en-US" sz="1200">
                <a:latin typeface="Segoe"/>
              </a:rPr>
              <a:t> 3</a:t>
            </a:r>
          </a:p>
        </p:txBody>
      </p:sp>
      <p:sp>
        <p:nvSpPr>
          <p:cNvPr id="32" name="Can 31"/>
          <p:cNvSpPr/>
          <p:nvPr/>
        </p:nvSpPr>
        <p:spPr bwMode="auto">
          <a:xfrm>
            <a:off x="1784338" y="4392218"/>
            <a:ext cx="571649" cy="517238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DB</a:t>
            </a:r>
          </a:p>
        </p:txBody>
      </p:sp>
      <p:sp>
        <p:nvSpPr>
          <p:cNvPr id="33" name="Can 32"/>
          <p:cNvSpPr/>
          <p:nvPr/>
        </p:nvSpPr>
        <p:spPr bwMode="auto">
          <a:xfrm>
            <a:off x="3406186" y="3551009"/>
            <a:ext cx="496629" cy="40823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4" name="Can 33"/>
          <p:cNvSpPr/>
          <p:nvPr/>
        </p:nvSpPr>
        <p:spPr bwMode="auto">
          <a:xfrm>
            <a:off x="3409297" y="4583684"/>
            <a:ext cx="496629" cy="40823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3423387" y="5657693"/>
            <a:ext cx="496629" cy="40823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0022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 Azure Reporting</a:t>
            </a:r>
            <a:endParaRPr lang="ru-RU" smtClean="0"/>
          </a:p>
        </p:txBody>
      </p:sp>
      <p:pic>
        <p:nvPicPr>
          <p:cNvPr id="40964" name="Picture 9" descr="E:\Users\mnguyen\Pictures\Logos\Cloud1.png"/>
          <p:cNvPicPr>
            <a:picLocks noChangeAspect="1" noChangeArrowheads="1"/>
          </p:cNvPicPr>
          <p:nvPr/>
        </p:nvPicPr>
        <p:blipFill>
          <a:blip r:embed="rId2"/>
          <a:srcRect l="9406" t="10519" r="7674" b="11778"/>
          <a:stretch>
            <a:fillRect/>
          </a:stretch>
        </p:blipFill>
        <p:spPr bwMode="auto">
          <a:xfrm>
            <a:off x="-468313" y="1916113"/>
            <a:ext cx="6264276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5" name="Group 21"/>
          <p:cNvGrpSpPr>
            <a:grpSpLocks/>
          </p:cNvGrpSpPr>
          <p:nvPr/>
        </p:nvGrpSpPr>
        <p:grpSpPr bwMode="auto">
          <a:xfrm>
            <a:off x="395288" y="3068638"/>
            <a:ext cx="1366837" cy="1079500"/>
            <a:chOff x="859979" y="2258789"/>
            <a:chExt cx="1006461" cy="879929"/>
          </a:xfrm>
        </p:grpSpPr>
        <p:grpSp>
          <p:nvGrpSpPr>
            <p:cNvPr id="40966" name="Group 8"/>
            <p:cNvGrpSpPr>
              <a:grpSpLocks/>
            </p:cNvGrpSpPr>
            <p:nvPr/>
          </p:nvGrpSpPr>
          <p:grpSpPr bwMode="auto">
            <a:xfrm>
              <a:off x="859979" y="2258789"/>
              <a:ext cx="1006461" cy="879929"/>
              <a:chOff x="1331397" y="3254830"/>
              <a:chExt cx="1341599" cy="1055914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1331397" y="3254830"/>
                <a:ext cx="1341599" cy="105591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36" tIns="45718" rIns="91436" bIns="45718"/>
              <a:lstStyle/>
              <a:p>
                <a:pPr algn="ctr" defTabSz="914099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970" name="Picture 5" descr="D:\AA - Microsoft\Events DVD 36\DVD_ART36\Logos\Azure Services Platform\Windows Azure\Windows Azure logo bl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6438" y="4039799"/>
                <a:ext cx="1150689" cy="182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0971" name="Group 19"/>
            <p:cNvGrpSpPr>
              <a:grpSpLocks/>
            </p:cNvGrpSpPr>
            <p:nvPr/>
          </p:nvGrpSpPr>
          <p:grpSpPr bwMode="auto">
            <a:xfrm>
              <a:off x="1175476" y="2352724"/>
              <a:ext cx="386692" cy="386692"/>
              <a:chOff x="-1420408" y="3579286"/>
              <a:chExt cx="1442934" cy="1442934"/>
            </a:xfrm>
          </p:grpSpPr>
          <p:pic>
            <p:nvPicPr>
              <p:cNvPr id="40972" name="Picture 3" descr="E:\Users\mnguyen\Pictures\Graphics\video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420408" y="3579286"/>
                <a:ext cx="1442934" cy="1442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73" name="Picture 4" descr="E:\Users\mnguyen\Pictures\Graphics\web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1342436" y="3579286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974" name="Rectangle 20"/>
            <p:cNvSpPr>
              <a:spLocks noChangeArrowheads="1"/>
            </p:cNvSpPr>
            <p:nvPr/>
          </p:nvSpPr>
          <p:spPr bwMode="auto">
            <a:xfrm>
              <a:off x="1090261" y="2707812"/>
              <a:ext cx="587979" cy="21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/>
              <a:r>
                <a:rPr lang="en-US" sz="1100">
                  <a:solidFill>
                    <a:srgbClr val="000000"/>
                  </a:solidFill>
                  <a:latin typeface="Segoe"/>
                </a:rPr>
                <a:t>Web Role</a:t>
              </a:r>
            </a:p>
          </p:txBody>
        </p:sp>
      </p:grpSp>
      <p:pic>
        <p:nvPicPr>
          <p:cNvPr id="40976" name="Picture 9" descr="D:\AA - Microsoft\Events DVD 36\DVD_ART36\Artwork_Imagery\Shapes\Arrows\Curved\curved white arr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18222" flipH="1">
            <a:off x="1403350" y="5229225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7" name="Group 7"/>
          <p:cNvGrpSpPr>
            <a:grpSpLocks/>
          </p:cNvGrpSpPr>
          <p:nvPr/>
        </p:nvGrpSpPr>
        <p:grpSpPr bwMode="auto">
          <a:xfrm>
            <a:off x="611188" y="5013325"/>
            <a:ext cx="1108075" cy="792163"/>
            <a:chOff x="1071563" y="4654367"/>
            <a:chExt cx="762212" cy="1184262"/>
          </a:xfrm>
        </p:grpSpPr>
        <p:pic>
          <p:nvPicPr>
            <p:cNvPr id="40978" name="Picture 15" descr="D:\AA - Microsoft\Events DVD 36\DVD_ART36\Artwork_Imagery\Icons - Illustrations\_ MSN ICONS\web page internet screen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71563" y="4654367"/>
              <a:ext cx="762212" cy="11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79" name="Group 24"/>
            <p:cNvGrpSpPr>
              <a:grpSpLocks/>
            </p:cNvGrpSpPr>
            <p:nvPr/>
          </p:nvGrpSpPr>
          <p:grpSpPr bwMode="auto">
            <a:xfrm>
              <a:off x="1143001" y="4774901"/>
              <a:ext cx="571649" cy="700825"/>
              <a:chOff x="6018212" y="4648200"/>
              <a:chExt cx="762000" cy="700825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18212" y="4648200"/>
                <a:ext cx="762000" cy="70082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>
                <a:glow rad="127000">
                  <a:srgbClr val="FFFF00">
                    <a:alpha val="4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  <a:softEdge rad="63500"/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983" name="Picture 26" descr="D:\Microsoft\DVD 36\DVD_ART36\Artwork_Imagery\Icons - Illustrations\_ SUPER VISTA STYLE\area chart graph 3d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170612" y="4753231"/>
                <a:ext cx="467638" cy="46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84" name="Picture 6" descr="D:\Microsoft\DVD 36\DVD_ART36\Artwork_Imagery\Icons - Illustrations\_ REAL VISTA STYLE\3d pie chart graph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263151" y="5031843"/>
                <a:ext cx="317182" cy="317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985" name="Picture 9" descr="D:\AA - Microsoft\Events DVD 36\DVD_ART36\Artwork_Imagery\Shapes\Arrows\Curved\curved white arro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645646">
            <a:off x="2843213" y="4941888"/>
            <a:ext cx="51593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9" descr="D:\AA - Microsoft\Events DVD 36\DVD_ART36\Artwork_Imagery\Shapes\Arrows\Curved\curved white arro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3358392" flipH="1">
            <a:off x="1042988" y="4292600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9" descr="D:\AA - Microsoft\Events DVD 36\DVD_ART36\Artwork_Imagery\Shapes\Arrows\Curved\curved white arrow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8246580">
            <a:off x="2266950" y="2420938"/>
            <a:ext cx="10493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8" name="Group 18"/>
          <p:cNvGrpSpPr>
            <a:grpSpLocks/>
          </p:cNvGrpSpPr>
          <p:nvPr/>
        </p:nvGrpSpPr>
        <p:grpSpPr bwMode="auto">
          <a:xfrm>
            <a:off x="2916238" y="2924175"/>
            <a:ext cx="1800225" cy="1439863"/>
            <a:chOff x="2017776" y="2099733"/>
            <a:chExt cx="1194816" cy="1273387"/>
          </a:xfrm>
        </p:grpSpPr>
        <p:grpSp>
          <p:nvGrpSpPr>
            <p:cNvPr id="40989" name="Group 11"/>
            <p:cNvGrpSpPr>
              <a:grpSpLocks/>
            </p:cNvGrpSpPr>
            <p:nvPr/>
          </p:nvGrpSpPr>
          <p:grpSpPr bwMode="auto">
            <a:xfrm>
              <a:off x="2017776" y="2099733"/>
              <a:ext cx="1194816" cy="1273387"/>
              <a:chOff x="2612688" y="3020419"/>
              <a:chExt cx="1592673" cy="1528064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2826088" y="3200400"/>
                <a:ext cx="1177484" cy="110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grpSp>
            <p:nvGrpSpPr>
              <p:cNvPr id="40993" name="Group 13"/>
              <p:cNvGrpSpPr>
                <a:grpSpLocks/>
              </p:cNvGrpSpPr>
              <p:nvPr/>
            </p:nvGrpSpPr>
            <p:grpSpPr bwMode="auto">
              <a:xfrm>
                <a:off x="3188374" y="3259768"/>
                <a:ext cx="467638" cy="595794"/>
                <a:chOff x="-80594" y="1139266"/>
                <a:chExt cx="2438400" cy="3106642"/>
              </a:xfrm>
            </p:grpSpPr>
            <p:pic>
              <p:nvPicPr>
                <p:cNvPr id="40994" name="Picture 16" descr="D:\Microsoft\DVD 36\DVD_ART36\Artwork_Imagery\Icons - Illustrations\_ SUPER VISTA STYLE\area chart graph 3d.png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-80594" y="1139266"/>
                  <a:ext cx="24384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995" name="Picture 6" descr="D:\Microsoft\DVD 36\DVD_ART36\Artwork_Imagery\Icons - Illustrations\_ REAL VISTA STYLE\3d pie chart graph.png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01930" y="2592027"/>
                  <a:ext cx="1653881" cy="1653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996" name="TextBox 15"/>
              <p:cNvSpPr txBox="1">
                <a:spLocks noChangeArrowheads="1"/>
              </p:cNvSpPr>
              <p:nvPr/>
            </p:nvSpPr>
            <p:spPr bwMode="auto">
              <a:xfrm>
                <a:off x="3001727" y="3792032"/>
                <a:ext cx="536509" cy="178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2813"/>
                <a:r>
                  <a:rPr lang="en-US" sz="1100">
                    <a:solidFill>
                      <a:srgbClr val="000000"/>
                    </a:solidFill>
                    <a:latin typeface="Segoe"/>
                  </a:rPr>
                  <a:t>Reporting</a:t>
                </a:r>
              </a:p>
            </p:txBody>
          </p:sp>
        </p:grpSp>
        <p:pic>
          <p:nvPicPr>
            <p:cNvPr id="40997" name="Picture 33" descr="SQLAzurelogo_BlkText.png"/>
            <p:cNvPicPr>
              <a:picLocks noChangeAspect="1"/>
            </p:cNvPicPr>
            <p:nvPr/>
          </p:nvPicPr>
          <p:blipFill>
            <a:blip r:embed="rId15" cstate="print"/>
            <a:srcRect l="6490"/>
            <a:stretch>
              <a:fillRect/>
            </a:stretch>
          </p:blipFill>
          <p:spPr bwMode="auto">
            <a:xfrm>
              <a:off x="2230671" y="2893287"/>
              <a:ext cx="751523" cy="25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8" name="Picture 9" descr="D:\AA - Microsoft\Events DVD 36\DVD_ART36\Artwork_Imagery\Shapes\Arrows\Curved\curved white arrow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291222">
            <a:off x="2916238" y="2276475"/>
            <a:ext cx="565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3059113" y="4652963"/>
            <a:ext cx="1150937" cy="647700"/>
            <a:chOff x="-1442706" y="3802857"/>
            <a:chExt cx="1091610" cy="609600"/>
          </a:xfrm>
        </p:grpSpPr>
        <p:pic>
          <p:nvPicPr>
            <p:cNvPr id="41000" name="Picture 5" descr="E:\Users\mnguyen\Pictures\Graphics\PDF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960696" y="3802857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1" name="Picture 6" descr="E:\Users\mnguyen\Pictures\Graphics\XLS Wrksheet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1442706" y="3802857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2" name="Picture 12" descr="E:\Users\mnguyen\Pictures\Graphics\Use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79613" y="5589588"/>
            <a:ext cx="863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D:\Microsoft\DVD 36\DVD_ART36\Artwork_Imagery\Icons - Illustrations\_ XML ICONS\database gree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02439" y="1964341"/>
            <a:ext cx="1540642" cy="89497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04" name="Picture 40" descr="SQLAzurelogo_BlkText.png"/>
          <p:cNvPicPr>
            <a:picLocks noChangeAspect="1"/>
          </p:cNvPicPr>
          <p:nvPr/>
        </p:nvPicPr>
        <p:blipFill>
          <a:blip r:embed="rId20" cstate="print"/>
          <a:srcRect l="6490"/>
          <a:stretch>
            <a:fillRect/>
          </a:stretch>
        </p:blipFill>
        <p:spPr bwMode="auto">
          <a:xfrm>
            <a:off x="1763713" y="2349500"/>
            <a:ext cx="1152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7" name="Rectangle 177"/>
          <p:cNvSpPr>
            <a:spLocks noGrp="1"/>
          </p:cNvSpPr>
          <p:nvPr>
            <p:ph type="body" idx="1"/>
          </p:nvPr>
        </p:nvSpPr>
        <p:spPr>
          <a:xfrm>
            <a:off x="5076825" y="3429000"/>
            <a:ext cx="3887788" cy="15128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Основан на </a:t>
            </a:r>
            <a:r>
              <a:rPr lang="en-US" sz="2000" smtClean="0"/>
              <a:t>SQL Server Reporting Services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Экспорт в </a:t>
            </a:r>
            <a:r>
              <a:rPr lang="en-US" sz="2000" smtClean="0"/>
              <a:t>Excel, PDF, CSV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Визуализация: карты, графики, диаграммы</a:t>
            </a:r>
            <a:r>
              <a:rPr lang="en-US" sz="2000" smtClean="0"/>
              <a:t> </a:t>
            </a:r>
            <a:endParaRPr lang="ru-RU" sz="2000" smtClean="0"/>
          </a:p>
        </p:txBody>
      </p:sp>
      <p:sp>
        <p:nvSpPr>
          <p:cNvPr id="41138" name="Slide Number Placeholder 3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Candara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599</Words>
  <Application>Microsoft Office PowerPoint</Application>
  <PresentationFormat>Экран (4:3)</PresentationFormat>
  <Paragraphs>147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Обзор платформы Windows Azure </vt:lpstr>
      <vt:lpstr>Ключевые компоненты</vt:lpstr>
      <vt:lpstr>Организация работы в Windows Azure</vt:lpstr>
      <vt:lpstr>Облачная ОС</vt:lpstr>
      <vt:lpstr>Слайд 5</vt:lpstr>
      <vt:lpstr>Цены среды выполнения приложений </vt:lpstr>
      <vt:lpstr>База данных как сервис</vt:lpstr>
      <vt:lpstr>SQL Azure Database</vt:lpstr>
      <vt:lpstr>SQL Azure Reporting</vt:lpstr>
      <vt:lpstr>SQL Azure Data Sync</vt:lpstr>
      <vt:lpstr>Цены базы данных SQL Azure </vt:lpstr>
      <vt:lpstr>Windows Azure AppFabric</vt:lpstr>
      <vt:lpstr>Цены использования кэша</vt:lpstr>
      <vt:lpstr>Слайд 14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Aristokrat</cp:lastModifiedBy>
  <cp:revision>180</cp:revision>
  <dcterms:created xsi:type="dcterms:W3CDTF">2001-09-03T03:38:43Z</dcterms:created>
  <dcterms:modified xsi:type="dcterms:W3CDTF">2012-04-03T16:06:19Z</dcterms:modified>
</cp:coreProperties>
</file>